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6.xml" ContentType="application/vnd.openxmlformats-officedocument.presentationml.notesSlide+xml"/>
  <Override PartName="/ppt/notesSlides/notesSlide44.xml" ContentType="application/vnd.openxmlformats-officedocument.presentationml.notesSlide+xml"/>
  <Override PartName="/ppt/notesSlides/notesSlide39.xml" ContentType="application/vnd.openxmlformats-officedocument.presentationml.notesSlide+xml"/>
  <Override PartName="/ppt/notesSlides/notesSlide63.xml" ContentType="application/vnd.openxmlformats-officedocument.presentationml.notesSlide+xml"/>
  <Override PartName="/ppt/notesSlides/notesSlide37.xml" ContentType="application/vnd.openxmlformats-officedocument.presentationml.notesSlide+xml"/>
  <Override PartName="/ppt/notesSlides/notesSlide45.xml" ContentType="application/vnd.openxmlformats-officedocument.presentationml.notesSlide+xml"/>
  <Override PartName="/ppt/notesSlides/notesSlide33.xml" ContentType="application/vnd.openxmlformats-officedocument.presentationml.notesSlide+xml"/>
  <Override PartName="/ppt/notesSlides/notesSlide5.xml" ContentType="application/vnd.openxmlformats-officedocument.presentationml.notesSlide+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48.xml.rels" ContentType="application/vnd.openxmlformats-package.relationships+xml"/>
  <Override PartName="/ppt/notesSlides/_rels/notesSlide45.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33.xml.rels" ContentType="application/vnd.openxmlformats-package.relationships+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notesSlide34.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57.wmf" ContentType="image/x-wmf"/>
  <Override PartName="/ppt/media/image256.png" ContentType="image/png"/>
  <Override PartName="/ppt/media/image255.png" ContentType="image/png"/>
  <Override PartName="/ppt/media/image261.wmf" ContentType="image/x-wmf"/>
  <Override PartName="/ppt/media/image254.png" ContentType="image/png"/>
  <Override PartName="/ppt/media/image253.png" ContentType="image/png"/>
  <Override PartName="/ppt/media/image251.png" ContentType="image/png"/>
  <Override PartName="/ppt/media/image249.png" ContentType="image/png"/>
  <Override PartName="/ppt/media/image121.png" ContentType="image/png"/>
  <Override PartName="/ppt/media/image248.wmf" ContentType="image/x-wmf"/>
  <Override PartName="/ppt/media/image90.png" ContentType="image/png"/>
  <Override PartName="/ppt/media/image11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wmf" ContentType="image/x-wmf"/>
  <Override PartName="/ppt/media/image225.png" ContentType="image/png"/>
  <Override PartName="/ppt/media/image227.png" ContentType="image/png"/>
  <Override PartName="/ppt/media/image226.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19.png" ContentType="image/png"/>
  <Override PartName="/ppt/media/image108.png" ContentType="image/png"/>
  <Override PartName="/ppt/media/image84.png" ContentType="image/png"/>
  <Override PartName="/ppt/media/image16.png" ContentType="image/png"/>
  <Override PartName="/ppt/media/image15.png" ContentType="image/png"/>
  <Override PartName="/ppt/media/image4.png" ContentType="image/png"/>
  <Override PartName="/ppt/media/image156.png" ContentType="image/png"/>
  <Override PartName="/ppt/media/image162.wmf" ContentType="image/x-wmf"/>
  <Override PartName="/ppt/media/image27.png" ContentType="image/png"/>
  <Override PartName="/ppt/media/image181.wmf" ContentType="image/x-wmf"/>
  <Override PartName="/ppt/media/image175.png" ContentType="image/png"/>
  <Override PartName="/ppt/media/image113.wmf" ContentType="image/x-wmf"/>
  <Override PartName="/ppt/media/image83.png" ContentType="image/png"/>
  <Override PartName="/ppt/media/image107.png" ContentType="image/png"/>
  <Override PartName="/ppt/media/image13.png" ContentType="image/png"/>
  <Override PartName="/ppt/media/image26.png" ContentType="image/png"/>
  <Override PartName="/ppt/media/image12.png" ContentType="image/png"/>
  <Override PartName="/ppt/media/image3.png" ContentType="image/png"/>
  <Override PartName="/ppt/media/image161.wmf" ContentType="image/x-wmf"/>
  <Override PartName="/ppt/media/image155.png" ContentType="image/png"/>
  <Override PartName="/ppt/media/image32.png" ContentType="image/png"/>
  <Override PartName="/ppt/media/image81.png" ContentType="image/png"/>
  <Override PartName="/ppt/media/image111.wmf" ContentType="image/x-wmf"/>
  <Override PartName="/ppt/media/image2.png" ContentType="image/png"/>
  <Override PartName="/ppt/media/image154.png" ContentType="image/png"/>
  <Override PartName="/ppt/media/image160.wmf" ContentType="image/x-wmf"/>
  <Override PartName="/ppt/media/image25.png" ContentType="image/png"/>
  <Override PartName="/ppt/media/image5.png" ContentType="image/png"/>
  <Override PartName="/ppt/media/image217.wmf" ContentType="image/x-wmf"/>
  <Override PartName="/ppt/media/image17.png" ContentType="image/png"/>
  <Override PartName="/ppt/media/image14.png" ContentType="image/png"/>
  <Override PartName="/ppt/media/image180.wmf" ContentType="image/x-wmf"/>
  <Override PartName="/ppt/media/image9.png" ContentType="image/png"/>
  <Override PartName="/ppt/media/image31.png" ContentType="image/png"/>
  <Override PartName="/ppt/media/image24.png" ContentType="image/png"/>
  <Override PartName="/ppt/media/image23.png" ContentType="image/png"/>
  <Override PartName="/ppt/media/image213.png" ContentType="image/png"/>
  <Override PartName="/ppt/media/image281.png" ContentType="image/png"/>
  <Override PartName="/ppt/media/image214.png" ContentType="image/png"/>
  <Override PartName="/ppt/media/image282.png" ContentType="image/png"/>
  <Override PartName="/ppt/media/image61.wmf" ContentType="image/x-wmf"/>
  <Override PartName="/ppt/media/image55.png" ContentType="image/png"/>
  <Override PartName="/ppt/media/image122.wmf" ContentType="image/x-wmf"/>
  <Override PartName="/ppt/media/image56.png" ContentType="image/png"/>
  <Override PartName="/ppt/media/image62.wmf" ContentType="image/x-wmf"/>
  <Override PartName="/ppt/media/image283.png" ContentType="image/png"/>
  <Override PartName="/ppt/media/image215.png" ContentType="image/png"/>
  <Override PartName="/ppt/media/image66.png" ContentType="image/png"/>
  <Override PartName="/ppt/media/image67.png" ContentType="image/png"/>
  <Override PartName="/ppt/media/image68.png" ContentType="image/png"/>
  <Override PartName="/ppt/media/image228.png" ContentType="image/png"/>
  <Override PartName="/ppt/media/image80.png" ContentType="image/png"/>
  <Override PartName="/ppt/media/image110.wmf" ContentType="image/x-wmf"/>
  <Override PartName="/ppt/media/image258.png" ContentType="image/png"/>
  <Override PartName="/ppt/media/image260.png" ContentType="image/png"/>
  <Override PartName="/ppt/media/image169.wmf" ContentType="image/x-wmf"/>
  <Override PartName="/ppt/media/image57.png" ContentType="image/png"/>
  <Override PartName="/ppt/media/image63.wmf" ContentType="image/x-wmf"/>
  <Override PartName="/ppt/media/image284.png" ContentType="image/png"/>
  <Override PartName="/ppt/media/image216.png" ContentType="image/png"/>
  <Override PartName="/ppt/media/image262.png" ContentType="image/png"/>
  <Override PartName="/ppt/media/image58.png" ContentType="image/png"/>
  <Override PartName="/ppt/media/image64.wmf" ContentType="image/x-wmf"/>
  <Override PartName="/ppt/media/image285.png" ContentType="image/png"/>
  <Override PartName="/ppt/media/image263.png" ContentType="image/png"/>
  <Override PartName="/ppt/media/image42.wmf" ContentType="image/x-wmf"/>
  <Override PartName="/ppt/media/image286.png" ContentType="image/png"/>
  <Override PartName="/ppt/media/image218.png" ContentType="image/png"/>
  <Override PartName="/ppt/media/image264.png" ContentType="image/png"/>
  <Override PartName="/ppt/media/image43.wmf" ContentType="image/x-wmf"/>
  <Override PartName="/ppt/media/image45.wmf" ContentType="image/x-wmf"/>
  <Override PartName="/ppt/media/image46.wmf" ContentType="image/x-wmf"/>
  <Override PartName="/ppt/media/image207.wmf" ContentType="image/x-wmf"/>
  <Override PartName="/ppt/media/image28.png" ContentType="image/png"/>
  <Override PartName="/ppt/media/image47.wmf" ContentType="image/x-wmf"/>
  <Override PartName="/ppt/media/image270.png" ContentType="image/png"/>
  <Override PartName="/ppt/media/image179.wmf" ContentType="image/x-wmf"/>
  <Override PartName="/ppt/media/image268.png" ContentType="image/png"/>
  <Override PartName="/ppt/media/image274.wmf" ContentType="image/x-wmf"/>
  <Override PartName="/ppt/media/image206.wmf" ContentType="image/x-wmf"/>
  <Override PartName="/ppt/media/image22.png" ContentType="image/png"/>
  <Override PartName="/ppt/media/image119.png" ContentType="image/png"/>
  <Override PartName="/ppt/media/image289.png" ContentType="image/png"/>
  <Override PartName="/ppt/media/image10.png" ContentType="image/png"/>
  <Override PartName="/ppt/media/image78.wmf" ContentType="image/x-wmf"/>
  <Override PartName="/ppt/media/image277.png" ContentType="image/png"/>
  <Override PartName="/ppt/media/image33.png" ContentType="image/png"/>
  <Override PartName="/ppt/media/image275.wmf" ContentType="image/x-wmf"/>
  <Override PartName="/ppt/media/image269.png" ContentType="image/png"/>
  <Override PartName="/ppt/media/image20.png" ContentType="image/png"/>
  <Override PartName="/ppt/media/image123.wmf" ContentType="image/x-wmf"/>
  <Override PartName="/ppt/media/image117.png" ContentType="image/png"/>
  <Override PartName="/ppt/media/image287.png" ContentType="image/png"/>
  <Override PartName="/ppt/media/image271.png" ContentType="image/png"/>
  <Override PartName="/ppt/media/image229.png" ContentType="image/png"/>
  <Override PartName="/ppt/media/image76.wmf" ContentType="image/x-wmf"/>
  <Override PartName="/ppt/media/image65.wmf" ContentType="image/x-wmf"/>
  <Override PartName="/ppt/media/image59.png" ContentType="image/png"/>
  <Override PartName="/ppt/media/image96.png" ContentType="image/png"/>
  <Override PartName="/ppt/media/image126.wmf" ContentType="image/x-wmf"/>
  <Override PartName="/ppt/media/image280.png" ContentType="image/png"/>
  <Override PartName="/ppt/media/image238.png" ContentType="image/png"/>
  <Override PartName="/ppt/media/image115.png" ContentType="image/png"/>
  <Override PartName="/ppt/media/image183.png" ContentType="image/png"/>
  <Override PartName="/ppt/media/image29.png" ContentType="image/png"/>
  <Override PartName="/ppt/media/image247.png" ContentType="image/png"/>
  <Override PartName="/ppt/media/image21.png" ContentType="image/png"/>
  <Override PartName="/ppt/media/image118.png" ContentType="image/png"/>
  <Override PartName="/ppt/media/image288.png" ContentType="image/png"/>
  <Override PartName="/ppt/media/image71.png" ContentType="image/png"/>
  <Override PartName="/ppt/media/image101.wmf" ContentType="image/x-wmf"/>
  <Override PartName="/ppt/media/image100.wmf" ContentType="image/x-wmf"/>
  <Override PartName="/ppt/media/image70.png" ContentType="image/png"/>
  <Override PartName="/ppt/media/image125.png" ContentType="image/png"/>
  <Override PartName="/ppt/media/image246.png" ContentType="image/png"/>
  <Override PartName="/ppt/media/image252.wmf" ContentType="image/x-wmf"/>
  <Override PartName="/ppt/media/image245.png" ContentType="image/png"/>
  <Override PartName="/ppt/media/image82.png" ContentType="image/png"/>
  <Override PartName="/ppt/media/image112.wmf" ContentType="image/x-wmf"/>
  <Override PartName="/ppt/media/image106.png" ContentType="image/png"/>
  <Override PartName="/ppt/media/image276.png" ContentType="image/png"/>
  <Override PartName="/ppt/media/image208.png" ContentType="image/png"/>
  <Override PartName="/ppt/media/image77.wmf" ContentType="image/x-wmf"/>
  <Override PartName="/ppt/media/image97.png" ContentType="image/png"/>
  <Override PartName="/ppt/media/image127.wmf" ContentType="image/x-wmf"/>
  <Override PartName="/ppt/media/image267.png" ContentType="image/png"/>
  <Override PartName="/ppt/media/image273.wmf" ContentType="image/x-wmf"/>
  <Override PartName="/ppt/media/image205.wmf" ContentType="image/x-wmf"/>
  <Override PartName="/ppt/media/image73.png" ContentType="image/png"/>
  <Override PartName="/ppt/media/image103.wmf" ContentType="image/x-wmf"/>
  <Override PartName="/ppt/media/image266.png" ContentType="image/png"/>
  <Override PartName="/ppt/media/image272.wmf" ContentType="image/x-wmf"/>
  <Override PartName="/ppt/media/image41.wmf" ContentType="image/x-wmf"/>
  <Override PartName="/ppt/media/image35.png" ContentType="image/png"/>
  <Override PartName="/ppt/media/image102.wmf" ContentType="image/x-wmf"/>
  <Override PartName="/ppt/media/image72.png" ContentType="image/png"/>
  <Override PartName="/ppt/media/image75.wmf" ContentType="image/x-wmf"/>
  <Override PartName="/ppt/media/image69.png" ContentType="image/png"/>
  <Override PartName="/ppt/media/image120.png" ContentType="image/png"/>
  <Override PartName="/ppt/media/image91.wmf" ContentType="image/x-wmf"/>
  <Override PartName="/ppt/media/image244.png" ContentType="image/png"/>
  <Override PartName="/ppt/media/image79.wmf" ContentType="image/x-wmf"/>
  <Override PartName="/ppt/media/image11.png" ContentType="image/png"/>
  <Override PartName="/ppt/media/image48.png" ContentType="image/png"/>
  <Override PartName="/ppt/media/image18.png" ContentType="image/png"/>
  <Override PartName="/ppt/media/image92.wmf" ContentType="image/x-wmf"/>
  <Override PartName="/ppt/media/image86.png" ContentType="image/png"/>
  <Override PartName="/ppt/media/image6.png" ContentType="image/png"/>
  <Override PartName="/ppt/media/image34.png" ContentType="image/png"/>
  <Override PartName="/ppt/media/image40.wmf" ContentType="image/x-wmf"/>
  <Override PartName="/ppt/media/image49.png" ContentType="image/png"/>
  <Override PartName="/ppt/media/image184.wmf" ContentType="image/x-wmf"/>
  <Override PartName="/ppt/media/image19.png" ContentType="image/png"/>
  <Override PartName="/ppt/media/image93.wmf" ContentType="image/x-wmf"/>
  <Override PartName="/ppt/media/image87.png" ContentType="image/png"/>
  <Override PartName="/ppt/media/image7.png" ContentType="image/png"/>
  <Override PartName="/ppt/media/image1.png" ContentType="image/png"/>
  <Override PartName="/ppt/media/image153.png" ContentType="image/png"/>
  <Override PartName="/ppt/media/image8.png" ContentType="image/png"/>
  <Override PartName="/ppt/media/image30.png" ContentType="image/png"/>
  <Override PartName="/ppt/media/image192.png" ContentType="image/png"/>
  <Override PartName="/ppt/media/image38.wmf" ContentType="image/x-wmf"/>
  <Override PartName="/ppt/media/image193.png" ContentType="image/png"/>
  <Override PartName="/ppt/media/image39.wmf" ContentType="image/x-wmf"/>
  <Override PartName="/ppt/media/image44.wmf" ContentType="image/x-wmf"/>
  <Override PartName="/ppt/media/image94.wmf" ContentType="image/x-wmf"/>
  <Override PartName="/ppt/media/image88.png" ContentType="image/png"/>
  <Override PartName="/ppt/media/image95.wmf" ContentType="image/x-wmf"/>
  <Override PartName="/ppt/media/image89.png" ContentType="image/png"/>
  <Override PartName="/ppt/media/image197.jpeg" ContentType="image/jpeg"/>
  <Override PartName="/ppt/media/image74.png" ContentType="image/png"/>
  <Override PartName="/ppt/media/image104.wmf" ContentType="image/x-wmf"/>
  <Override PartName="/ppt/media/image50.png" ContentType="image/png"/>
  <Override PartName="/ppt/media/image105.wmf" ContentType="image/x-wmf"/>
  <Override PartName="/ppt/media/image52.png" ContentType="image/png"/>
  <Override PartName="/ppt/media/image53.png" ContentType="image/png"/>
  <Override PartName="/ppt/media/image60.wmf" ContentType="image/x-wmf"/>
  <Override PartName="/ppt/media/image54.png" ContentType="image/png"/>
  <Override PartName="/ppt/media/image116.jpeg" ContentType="image/jpeg"/>
  <Override PartName="/ppt/media/image144.wmf" ContentType="image/x-wmf"/>
  <Override PartName="/ppt/media/image85.wmf" ContentType="image/x-wmf"/>
  <Override PartName="/ppt/media/image109.wmf" ContentType="image/x-wmf"/>
  <Override PartName="/ppt/media/image177.wmf" ContentType="image/x-wmf"/>
  <Override PartName="/ppt/media/image200.png" ContentType="image/png"/>
  <Override PartName="/ppt/media/image98.png" ContentType="image/png"/>
  <Override PartName="/ppt/media/image128.wmf" ContentType="image/x-wmf"/>
  <Override PartName="/ppt/media/image99.png" ContentType="image/png"/>
  <Override PartName="/ppt/media/image129.wmf" ContentType="image/x-wmf"/>
  <Override PartName="/ppt/media/image220.png" ContentType="image/png"/>
  <Override PartName="/ppt/media/image124.png" ContentType="image/png"/>
  <Override PartName="/ppt/media/image130.wmf" ContentType="image/x-wmf"/>
  <Override PartName="/ppt/media/image137.png" ContentType="image/png"/>
  <Override PartName="/ppt/media/image259.png" ContentType="image/png"/>
  <Override PartName="/ppt/media/image265.wmf" ContentType="image/x-wmf"/>
  <Override PartName="/ppt/media/image131.png" ContentType="image/png"/>
  <Override PartName="/ppt/media/image132.png" ContentType="image/png"/>
  <Override PartName="/ppt/media/image133.png" ContentType="image/png"/>
  <Override PartName="/ppt/media/image140.wmf" ContentType="image/x-wmf"/>
  <Override PartName="/ppt/media/image134.png" ContentType="image/png"/>
  <Override PartName="/ppt/media/image141.wmf" ContentType="image/x-wmf"/>
  <Override PartName="/ppt/media/image135.png" ContentType="image/png"/>
  <Override PartName="/ppt/media/image138.wmf" ContentType="image/x-wmf"/>
  <Override PartName="/ppt/media/image139.wmf" ContentType="image/x-wmf"/>
  <Override PartName="/ppt/media/image230.png" ContentType="image/png"/>
  <Override PartName="/ppt/media/image136.png" ContentType="image/png"/>
  <Override PartName="/ppt/media/image142.wmf" ContentType="image/x-wmf"/>
  <Override PartName="/ppt/media/image143.png" ContentType="image/png"/>
  <Override PartName="/ppt/media/image203.wmf" ContentType="image/x-wmf"/>
  <Override PartName="/ppt/media/image145.wmf" ContentType="image/x-wmf"/>
  <Override PartName="/ppt/media/image146.wmf" ContentType="image/x-wmf"/>
  <Override PartName="/ppt/media/image147.wmf" ContentType="image/x-wmf"/>
  <Override PartName="/ppt/media/image148.wmf" ContentType="image/x-wmf"/>
  <Override PartName="/ppt/media/image149.png" ContentType="image/png"/>
  <Override PartName="/ppt/media/image209.wmf" ContentType="image/x-wmf"/>
  <Override PartName="/ppt/media/image51.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211.wmf" ContentType="image/x-wmf"/>
  <Override PartName="/ppt/media/image152.png" ContentType="image/png"/>
  <Override PartName="/ppt/media/image212.wmf" ContentType="image/x-wmf"/>
  <Override PartName="/ppt/media/image157.wmf" ContentType="image/x-wmf"/>
  <Override PartName="/ppt/media/image158.wmf" ContentType="image/x-wmf"/>
  <Override PartName="/ppt/media/image159.wmf" ContentType="image/x-wmf"/>
  <Override PartName="/ppt/media/image250.png" ContentType="image/png"/>
  <Override PartName="/ppt/media/image163.png" ContentType="image/png"/>
  <Override PartName="/ppt/media/image170.wmf" ContentType="image/x-wmf"/>
  <Override PartName="/ppt/media/image164.png" ContentType="image/png"/>
  <Override PartName="/ppt/media/image171.wmf" ContentType="image/x-wmf"/>
  <Override PartName="/ppt/media/image165.png" ContentType="image/png"/>
  <Override PartName="/ppt/media/image172.wmf" ContentType="image/x-wmf"/>
  <Override PartName="/ppt/media/image166.png" ContentType="image/png"/>
  <Override PartName="/ppt/media/image173.wmf" ContentType="image/x-wmf"/>
  <Override PartName="/ppt/media/image167.png" ContentType="image/png"/>
  <Override PartName="/ppt/media/image168.png" ContentType="image/png"/>
  <Override PartName="/ppt/media/image174.wmf" ContentType="image/x-wmf"/>
  <Override PartName="/ppt/media/image178.wmf" ContentType="image/x-wmf"/>
  <Override PartName="/ppt/media/image176.png" ContentType="image/png"/>
  <Override PartName="/ppt/media/image182.wmf" ContentType="image/x-wmf"/>
  <Override PartName="/ppt/media/image185.wmf" ContentType="image/x-wmf"/>
  <Override PartName="/ppt/media/image186.wmf" ContentType="image/x-wmf"/>
  <Override PartName="/ppt/media/image187.wmf" ContentType="image/x-wmf"/>
  <Override PartName="/ppt/media/image188.wmf" ContentType="image/x-wmf"/>
  <Override PartName="/ppt/media/image189.png" ContentType="image/png"/>
  <Override PartName="/ppt/media/image36.wmf" ContentType="image/x-wmf"/>
  <Override PartName="/ppt/media/image190.png" ContentType="image/png"/>
  <Override PartName="/ppt/media/image37.wmf" ContentType="image/x-wmf"/>
  <Override PartName="/ppt/media/image191.png" ContentType="image/png"/>
  <Override PartName="/ppt/media/image194.png" ContentType="image/png"/>
  <Override PartName="/ppt/media/image195.png" ContentType="image/png"/>
  <Override PartName="/ppt/media/image196.png" ContentType="image/png"/>
  <Override PartName="/ppt/media/image198.png" ContentType="image/png"/>
  <Override PartName="/ppt/media/image199.png" ContentType="image/png"/>
  <Override PartName="/ppt/media/image201.wmf" ContentType="image/x-wmf"/>
  <Override PartName="/ppt/media/image202.wmf" ContentType="image/x-wmf"/>
  <Override PartName="/ppt/media/image210.wmf" ContentType="image/x-wmf"/>
  <Override PartName="/ppt/media/image20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a:t>
            </a:r>
            <a:r>
              <a:rPr b="0" lang="en-US" sz="4400" spc="-1" strike="noStrike">
                <a:latin typeface="Arial"/>
              </a:rPr>
              <a:t>o </a:t>
            </a:r>
            <a:r>
              <a:rPr b="0" lang="en-US" sz="4400" spc="-1" strike="noStrike">
                <a:latin typeface="Arial"/>
              </a:rPr>
              <a:t>m</a:t>
            </a:r>
            <a:r>
              <a:rPr b="0" lang="en-US" sz="4400" spc="-1" strike="noStrike">
                <a:latin typeface="Arial"/>
              </a:rPr>
              <a:t>o</a:t>
            </a:r>
            <a:r>
              <a:rPr b="0" lang="en-US" sz="4400" spc="-1" strike="noStrike">
                <a:latin typeface="Arial"/>
              </a:rPr>
              <a:t>v</a:t>
            </a:r>
            <a:r>
              <a:rPr b="0" lang="en-US" sz="4400" spc="-1" strike="noStrike">
                <a:latin typeface="Arial"/>
              </a:rPr>
              <a:t>e </a:t>
            </a:r>
            <a:r>
              <a:rPr b="0" lang="en-US" sz="4400" spc="-1" strike="noStrike">
                <a:latin typeface="Arial"/>
              </a:rPr>
              <a:t>t</a:t>
            </a:r>
            <a:r>
              <a:rPr b="0" lang="en-US" sz="4400" spc="-1" strike="noStrike">
                <a:latin typeface="Arial"/>
              </a:rPr>
              <a:t>h</a:t>
            </a:r>
            <a:r>
              <a:rPr b="0" lang="en-US" sz="4400" spc="-1" strike="noStrike">
                <a:latin typeface="Arial"/>
              </a:rPr>
              <a:t>e </a:t>
            </a:r>
            <a:r>
              <a:rPr b="0" lang="en-US" sz="4400" spc="-1" strike="noStrike">
                <a:latin typeface="Arial"/>
              </a:rPr>
              <a:t>sl</a:t>
            </a:r>
            <a:r>
              <a:rPr b="0" lang="en-US" sz="4400" spc="-1" strike="noStrike">
                <a:latin typeface="Arial"/>
              </a:rPr>
              <a:t>i</a:t>
            </a:r>
            <a:r>
              <a:rPr b="0" lang="en-US" sz="4400" spc="-1" strike="noStrike">
                <a:latin typeface="Arial"/>
              </a:rPr>
              <a:t>d</a:t>
            </a:r>
            <a:r>
              <a:rPr b="0" lang="en-US" sz="4400" spc="-1" strike="noStrike">
                <a:latin typeface="Arial"/>
              </a:rPr>
              <a:t>e</a:t>
            </a:r>
            <a:endParaRPr b="0" lang="en-US"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a:t>
            </a:r>
            <a:r>
              <a:rPr b="0" lang="en-US" sz="2000" spc="-1" strike="noStrike">
                <a:latin typeface="Arial"/>
              </a:rPr>
              <a:t>i</a:t>
            </a:r>
            <a:r>
              <a:rPr b="0" lang="en-US" sz="2000" spc="-1" strike="noStrike">
                <a:latin typeface="Arial"/>
              </a:rPr>
              <a:t>c</a:t>
            </a:r>
            <a:r>
              <a:rPr b="0" lang="en-US" sz="2000" spc="-1" strike="noStrike">
                <a:latin typeface="Arial"/>
              </a:rPr>
              <a:t>k</a:t>
            </a:r>
            <a:r>
              <a:rPr b="0" lang="en-US" sz="2000" spc="-1" strike="noStrike">
                <a:latin typeface="Arial"/>
              </a:rPr>
              <a:t> </a:t>
            </a:r>
            <a:r>
              <a:rPr b="0" lang="en-US" sz="2000" spc="-1" strike="noStrike">
                <a:latin typeface="Arial"/>
              </a:rPr>
              <a:t>t</a:t>
            </a:r>
            <a:r>
              <a:rPr b="0" lang="en-US" sz="2000" spc="-1" strike="noStrike">
                <a:latin typeface="Arial"/>
              </a:rPr>
              <a:t>o</a:t>
            </a:r>
            <a:r>
              <a:rPr b="0" lang="en-US" sz="2000" spc="-1" strike="noStrike">
                <a:latin typeface="Arial"/>
              </a:rPr>
              <a:t> </a:t>
            </a:r>
            <a:r>
              <a:rPr b="0" lang="en-US" sz="2000" spc="-1" strike="noStrike">
                <a:latin typeface="Arial"/>
              </a:rPr>
              <a:t>e</a:t>
            </a:r>
            <a:r>
              <a:rPr b="0" lang="en-US" sz="2000" spc="-1" strike="noStrike">
                <a:latin typeface="Arial"/>
              </a:rPr>
              <a:t>d</a:t>
            </a:r>
            <a:r>
              <a:rPr b="0" lang="en-US" sz="2000" spc="-1" strike="noStrike">
                <a:latin typeface="Arial"/>
              </a:rPr>
              <a:t>i</a:t>
            </a:r>
            <a:r>
              <a:rPr b="0" lang="en-US" sz="2000" spc="-1" strike="noStrike">
                <a:latin typeface="Arial"/>
              </a:rPr>
              <a:t>t</a:t>
            </a:r>
            <a:r>
              <a:rPr b="0" lang="en-US" sz="2000" spc="-1" strike="noStrike">
                <a:latin typeface="Arial"/>
              </a:rPr>
              <a:t> </a:t>
            </a:r>
            <a:r>
              <a:rPr b="0" lang="en-US" sz="2000" spc="-1" strike="noStrike">
                <a:latin typeface="Arial"/>
              </a:rPr>
              <a:t>t</a:t>
            </a:r>
            <a:r>
              <a:rPr b="0" lang="en-US" sz="2000" spc="-1" strike="noStrike">
                <a:latin typeface="Arial"/>
              </a:rPr>
              <a:t>h</a:t>
            </a:r>
            <a:r>
              <a:rPr b="0" lang="en-US" sz="2000" spc="-1" strike="noStrike">
                <a:latin typeface="Arial"/>
              </a:rPr>
              <a:t>e</a:t>
            </a:r>
            <a:r>
              <a:rPr b="0" lang="en-US" sz="2000" spc="-1" strike="noStrike">
                <a:latin typeface="Arial"/>
              </a:rPr>
              <a:t> </a:t>
            </a:r>
            <a:r>
              <a:rPr b="0" lang="en-US" sz="2000" spc="-1" strike="noStrike">
                <a:latin typeface="Arial"/>
              </a:rPr>
              <a:t>n</a:t>
            </a:r>
            <a:r>
              <a:rPr b="0" lang="en-US" sz="2000" spc="-1" strike="noStrike">
                <a:latin typeface="Arial"/>
              </a:rPr>
              <a:t>o</a:t>
            </a:r>
            <a:r>
              <a:rPr b="0" lang="en-US" sz="2000" spc="-1" strike="noStrike">
                <a:latin typeface="Arial"/>
              </a:rPr>
              <a:t>t</a:t>
            </a:r>
            <a:r>
              <a:rPr b="0" lang="en-US" sz="2000" spc="-1" strike="noStrike">
                <a:latin typeface="Arial"/>
              </a:rPr>
              <a:t>e</a:t>
            </a:r>
            <a:r>
              <a:rPr b="0" lang="en-US" sz="2000" spc="-1" strike="noStrike">
                <a:latin typeface="Arial"/>
              </a:rPr>
              <a:t>s</a:t>
            </a:r>
            <a:r>
              <a:rPr b="0" lang="en-US" sz="2000" spc="-1" strike="noStrike">
                <a:latin typeface="Arial"/>
              </a:rPr>
              <a:t> </a:t>
            </a:r>
            <a:r>
              <a:rPr b="0" lang="en-US" sz="2000" spc="-1" strike="noStrike">
                <a:latin typeface="Arial"/>
              </a:rPr>
              <a:t>f</a:t>
            </a:r>
            <a:r>
              <a:rPr b="0" lang="en-US" sz="2000" spc="-1" strike="noStrike">
                <a:latin typeface="Arial"/>
              </a:rPr>
              <a:t>o</a:t>
            </a:r>
            <a:r>
              <a:rPr b="0" lang="en-US" sz="2000" spc="-1" strike="noStrike">
                <a:latin typeface="Arial"/>
              </a:rPr>
              <a:t>r</a:t>
            </a:r>
            <a:r>
              <a:rPr b="0" lang="en-US" sz="2000" spc="-1" strike="noStrike">
                <a:latin typeface="Arial"/>
              </a:rPr>
              <a:t>m</a:t>
            </a:r>
            <a:r>
              <a:rPr b="0" lang="en-US" sz="2000" spc="-1" strike="noStrike">
                <a:latin typeface="Arial"/>
              </a:rPr>
              <a:t>a</a:t>
            </a:r>
            <a:r>
              <a:rPr b="0" lang="en-US" sz="2000" spc="-1" strike="noStrike">
                <a:latin typeface="Arial"/>
              </a:rPr>
              <a:t>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DAC0A9B-CE49-468B-A980-50A7901B24C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1371600" y="1143000"/>
            <a:ext cx="4113000" cy="3084480"/>
          </a:xfrm>
          <a:prstGeom prst="rect">
            <a:avLst/>
          </a:prstGeom>
        </p:spPr>
      </p:sp>
      <p:sp>
        <p:nvSpPr>
          <p:cNvPr id="565"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A0E5A1B-6688-4B40-BA46-A042A3C864F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1371600" y="1143000"/>
            <a:ext cx="4113000" cy="3084480"/>
          </a:xfrm>
          <a:prstGeom prst="rect">
            <a:avLst/>
          </a:prstGeom>
        </p:spPr>
      </p:sp>
      <p:sp>
        <p:nvSpPr>
          <p:cNvPr id="568"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6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CD7156-4B01-4C85-90D2-1DABF45AA58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1371600" y="1143000"/>
            <a:ext cx="4113000" cy="3084480"/>
          </a:xfrm>
          <a:prstGeom prst="rect">
            <a:avLst/>
          </a:prstGeom>
        </p:spPr>
      </p:sp>
      <p:sp>
        <p:nvSpPr>
          <p:cNvPr id="571"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7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C82DE0-E149-4C88-B2AC-38BB3F0BE13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1371600" y="1143000"/>
            <a:ext cx="4113000" cy="3084480"/>
          </a:xfrm>
          <a:prstGeom prst="rect">
            <a:avLst/>
          </a:prstGeom>
        </p:spPr>
      </p:sp>
      <p:sp>
        <p:nvSpPr>
          <p:cNvPr id="574"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7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1D6100-1654-4E50-9CDB-D81CB40C013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1371600" y="1143000"/>
            <a:ext cx="4113000" cy="3084480"/>
          </a:xfrm>
          <a:prstGeom prst="rect">
            <a:avLst/>
          </a:prstGeom>
        </p:spPr>
      </p:sp>
      <p:sp>
        <p:nvSpPr>
          <p:cNvPr id="55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6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91735D-850B-4E08-8549-845CB6A7320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1371600" y="1143000"/>
            <a:ext cx="4113000" cy="3084480"/>
          </a:xfrm>
          <a:prstGeom prst="rect">
            <a:avLst/>
          </a:prstGeom>
        </p:spPr>
      </p:sp>
      <p:sp>
        <p:nvSpPr>
          <p:cNvPr id="577"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Easier to scale / recover from failure</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
        <p:nvSpPr>
          <p:cNvPr id="57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4CCF0E-FEFC-4616-B224-3D745209B62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1371600" y="1143000"/>
            <a:ext cx="4113000" cy="3084480"/>
          </a:xfrm>
          <a:prstGeom prst="rect">
            <a:avLst/>
          </a:prstGeom>
        </p:spPr>
      </p:sp>
      <p:sp>
        <p:nvSpPr>
          <p:cNvPr id="580"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8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57B557-110A-4E11-8B5F-A4ADDD2A9C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1371600" y="1143000"/>
            <a:ext cx="4113000" cy="3084480"/>
          </a:xfrm>
          <a:prstGeom prst="rect">
            <a:avLst/>
          </a:prstGeom>
        </p:spPr>
      </p:sp>
      <p:sp>
        <p:nvSpPr>
          <p:cNvPr id="583"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8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C707B0-B708-4FAA-979B-A133BB56DD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1371600" y="1143000"/>
            <a:ext cx="4113000" cy="3084480"/>
          </a:xfrm>
          <a:prstGeom prst="rect">
            <a:avLst/>
          </a:prstGeom>
        </p:spPr>
      </p:sp>
      <p:sp>
        <p:nvSpPr>
          <p:cNvPr id="56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6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CBC94EE-E35D-45C2-93B5-8D382268509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1371600" y="1143000"/>
            <a:ext cx="4113000" cy="3084480"/>
          </a:xfrm>
          <a:prstGeom prst="rect">
            <a:avLst/>
          </a:prstGeom>
        </p:spPr>
      </p:sp>
      <p:sp>
        <p:nvSpPr>
          <p:cNvPr id="586"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7CEF54-1C01-494C-AAF0-248047AEA5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1371600" y="1143000"/>
            <a:ext cx="4113000" cy="3084480"/>
          </a:xfrm>
          <a:prstGeom prst="rect">
            <a:avLst/>
          </a:prstGeom>
        </p:spPr>
      </p:sp>
      <p:sp>
        <p:nvSpPr>
          <p:cNvPr id="589"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BC2E8F-ECB4-42CD-8C72-F6B747421A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1371600" y="1143000"/>
            <a:ext cx="4113000" cy="3084480"/>
          </a:xfrm>
          <a:prstGeom prst="rect">
            <a:avLst/>
          </a:prstGeom>
        </p:spPr>
      </p:sp>
      <p:sp>
        <p:nvSpPr>
          <p:cNvPr id="592" name="PlaceHolder 2"/>
          <p:cNvSpPr>
            <a:spLocks noGrp="1"/>
          </p:cNvSpPr>
          <p:nvPr>
            <p:ph type="body"/>
          </p:nvPr>
        </p:nvSpPr>
        <p:spPr>
          <a:xfrm>
            <a:off x="685800" y="4400640"/>
            <a:ext cx="5484600" cy="3598560"/>
          </a:xfrm>
          <a:prstGeom prst="rect">
            <a:avLst/>
          </a:prstGeom>
        </p:spPr>
        <p:txBody>
          <a:bodyPr lIns="0" rIns="0" tIns="0" bIns="0">
            <a:noAutofit/>
          </a:bodyPr>
          <a:p>
            <a:endParaRPr b="0" lang="en-US" sz="2000" spc="-1" strike="noStrike">
              <a:latin typeface="Arial"/>
            </a:endParaRPr>
          </a:p>
        </p:txBody>
      </p:sp>
      <p:sp>
        <p:nvSpPr>
          <p:cNvPr id="5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982730-EF0E-45E0-B79D-115EB696E5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1371600" y="1143000"/>
            <a:ext cx="4113000" cy="3084480"/>
          </a:xfrm>
          <a:prstGeom prst="rect">
            <a:avLst/>
          </a:prstGeom>
        </p:spPr>
      </p:sp>
      <p:sp>
        <p:nvSpPr>
          <p:cNvPr id="595"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API gateway</a:t>
            </a:r>
            <a:endParaRPr b="0" lang="en-US" sz="2000" spc="-1" strike="noStrike">
              <a:latin typeface="Arial"/>
            </a:endParaRPr>
          </a:p>
          <a:p>
            <a:pPr marL="171360" indent="-169560">
              <a:lnSpc>
                <a:spcPct val="100000"/>
              </a:lnSpc>
              <a:buClr>
                <a:srgbClr val="000000"/>
              </a:buClr>
              <a:buFont typeface="StarSymbol"/>
              <a:buChar char="-"/>
              <a:tabLst>
                <a:tab algn="l" pos="0"/>
              </a:tabLst>
            </a:pPr>
            <a:r>
              <a:rPr b="0" lang="en-US" sz="2000" spc="-1" strike="noStrike">
                <a:latin typeface="Arial"/>
              </a:rPr>
              <a:t>Insulates the clients from how the application is partitioned into microservices </a:t>
            </a:r>
            <a:endParaRPr b="0" lang="en-US" sz="2000" spc="-1" strike="noStrike">
              <a:latin typeface="Arial"/>
            </a:endParaRPr>
          </a:p>
          <a:p>
            <a:pPr marL="171360" indent="-169560">
              <a:lnSpc>
                <a:spcPct val="100000"/>
              </a:lnSpc>
              <a:buClr>
                <a:srgbClr val="000000"/>
              </a:buClr>
              <a:buFont typeface="StarSymbol"/>
              <a:buChar char="-"/>
              <a:tabLst>
                <a:tab algn="l" pos="0"/>
              </a:tabLst>
            </a:pPr>
            <a:r>
              <a:rPr b="0" lang="en-US" sz="2000" spc="-1" strike="noStrike">
                <a:latin typeface="Arial"/>
              </a:rPr>
              <a:t>insulate the clients from the problem of determining the locations of service instances </a:t>
            </a:r>
            <a:endParaRPr b="0" lang="en-US" sz="2000" spc="-1" strike="noStrike">
              <a:latin typeface="Arial"/>
            </a:endParaRPr>
          </a:p>
          <a:p>
            <a:pPr marL="171360" indent="-169560">
              <a:lnSpc>
                <a:spcPct val="100000"/>
              </a:lnSpc>
              <a:buClr>
                <a:srgbClr val="000000"/>
              </a:buClr>
              <a:buFont typeface="StarSymbol"/>
              <a:buChar char="-"/>
              <a:tabLst>
                <a:tab algn="l" pos="0"/>
              </a:tabLst>
            </a:pPr>
            <a:r>
              <a:rPr b="0" lang="en-US" sz="2000" spc="-1" strike="noStrike">
                <a:latin typeface="Arial"/>
              </a:rPr>
              <a:t>Provides the optimal API for each client</a:t>
            </a:r>
            <a:endParaRPr b="0" lang="en-US" sz="2000" spc="-1" strike="noStrike">
              <a:latin typeface="Arial"/>
            </a:endParaRPr>
          </a:p>
          <a:p>
            <a:pPr marL="171360" indent="-169560">
              <a:lnSpc>
                <a:spcPct val="100000"/>
              </a:lnSpc>
              <a:buClr>
                <a:srgbClr val="000000"/>
              </a:buClr>
              <a:buFont typeface="StarSymbol"/>
              <a:buChar char="-"/>
              <a:tabLst>
                <a:tab algn="l" pos="0"/>
              </a:tabLst>
            </a:pPr>
            <a:r>
              <a:rPr b="0" lang="en-US" sz="2000" spc="-1" strike="noStrike">
                <a:latin typeface="Arial"/>
              </a:rPr>
              <a:t>Reduces the number of requests / roundtrips.</a:t>
            </a:r>
            <a:endParaRPr b="0" lang="en-US" sz="2000" spc="-1" strike="noStrike">
              <a:latin typeface="Arial"/>
            </a:endParaRPr>
          </a:p>
          <a:p>
            <a:pPr marL="171360" indent="-169560">
              <a:lnSpc>
                <a:spcPct val="100000"/>
              </a:lnSpc>
              <a:buClr>
                <a:srgbClr val="000000"/>
              </a:buClr>
              <a:buFont typeface="StarSymbol"/>
              <a:buChar char="-"/>
              <a:tabLst>
                <a:tab algn="l" pos="0"/>
              </a:tabLst>
            </a:pPr>
            <a:r>
              <a:rPr b="0" lang="en-US" sz="2000" spc="-1" strike="noStrike">
                <a:latin typeface="Arial"/>
              </a:rPr>
              <a:t>Backend for front end</a:t>
            </a:r>
            <a:endParaRPr b="0" lang="en-US" sz="2000" spc="-1" strike="noStrike">
              <a:latin typeface="Arial"/>
            </a:endParaRPr>
          </a:p>
        </p:txBody>
      </p:sp>
      <p:sp>
        <p:nvSpPr>
          <p:cNvPr id="59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FBEFDCA-9EE2-48FE-9F4B-151B914461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ocs.spring.io/spring-boot/docs/2.0.x/reference/html/using-boot-auto-configuration.html" TargetMode="External"/><Relationship Id="rId3" Type="http://schemas.openxmlformats.org/officeDocument/2006/relationships/hyperlink" Target="https://docs.spring.io/spring-boot/docs/2.0.x/reference/html/using-boot-structuring-your-code.html" TargetMode="External"/><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docs.spring.io/spring-boot/docs/current/reference/html/application-properties.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localhost:8088/get" TargetMode="External"/><Relationship Id="rId2" Type="http://schemas.openxmlformats.org/officeDocument/2006/relationships/hyperlink" Target="http://localhost:8088/post" TargetMode="External"/><Relationship Id="rId3" Type="http://schemas.openxmlformats.org/officeDocument/2006/relationships/hyperlink" Target="http://localhost:8088/put/shanker" TargetMode="External"/><Relationship Id="rId4" Type="http://schemas.openxmlformats.org/officeDocument/2006/relationships/hyperlink" Target="http://localhost:8088/delete/rama" TargetMode="External"/><Relationship Id="rId5" Type="http://schemas.openxmlformats.org/officeDocument/2006/relationships/hyperlink" Target="http://localhost:8088/path/rama" TargetMode="External"/><Relationship Id="rId6" Type="http://schemas.openxmlformats.org/officeDocument/2006/relationships/hyperlink" Target="http://localhost:8088/request?name=test1" TargetMode="External"/><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wmf"/><Relationship Id="rId3" Type="http://schemas.openxmlformats.org/officeDocument/2006/relationships/image" Target="../media/image37.wmf"/><Relationship Id="rId4" Type="http://schemas.openxmlformats.org/officeDocument/2006/relationships/image" Target="../media/image38.wmf"/><Relationship Id="rId5" Type="http://schemas.openxmlformats.org/officeDocument/2006/relationships/image" Target="../media/image39.wmf"/><Relationship Id="rId6" Type="http://schemas.openxmlformats.org/officeDocument/2006/relationships/image" Target="../media/image40.wmf"/><Relationship Id="rId7" Type="http://schemas.openxmlformats.org/officeDocument/2006/relationships/image" Target="../media/image41.wmf"/><Relationship Id="rId8"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wmf"/><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wmf"/><Relationship Id="rId6" Type="http://schemas.openxmlformats.org/officeDocument/2006/relationships/image" Target="../media/image47.wmf"/><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slideLayout" Target="../slideLayouts/slideLayout13.xml"/><Relationship Id="rId1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wmf"/><Relationship Id="rId10" Type="http://schemas.openxmlformats.org/officeDocument/2006/relationships/image" Target="../media/image61.wmf"/><Relationship Id="rId11" Type="http://schemas.openxmlformats.org/officeDocument/2006/relationships/image" Target="../media/image62.wmf"/><Relationship Id="rId12" Type="http://schemas.openxmlformats.org/officeDocument/2006/relationships/image" Target="../media/image63.wmf"/><Relationship Id="rId13" Type="http://schemas.openxmlformats.org/officeDocument/2006/relationships/image" Target="../media/image64.wmf"/><Relationship Id="rId14" Type="http://schemas.openxmlformats.org/officeDocument/2006/relationships/image" Target="../media/image65.wmf"/><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70.png"/><Relationship Id="rId20" Type="http://schemas.openxmlformats.org/officeDocument/2006/relationships/image" Target="../media/image71.png"/><Relationship Id="rId21" Type="http://schemas.openxmlformats.org/officeDocument/2006/relationships/image" Target="../media/image72.png"/><Relationship Id="rId22" Type="http://schemas.openxmlformats.org/officeDocument/2006/relationships/image" Target="../media/image73.png"/><Relationship Id="rId23" Type="http://schemas.openxmlformats.org/officeDocument/2006/relationships/image" Target="../media/image74.png"/><Relationship Id="rId2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 Id="rId3" Type="http://schemas.openxmlformats.org/officeDocument/2006/relationships/image" Target="../media/image77.wmf"/><Relationship Id="rId4" Type="http://schemas.openxmlformats.org/officeDocument/2006/relationships/image" Target="../media/image78.wmf"/><Relationship Id="rId5" Type="http://schemas.openxmlformats.org/officeDocument/2006/relationships/image" Target="../media/image79.wmf"/><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wmf"/><Relationship Id="rId12" Type="http://schemas.openxmlformats.org/officeDocument/2006/relationships/slideLayout" Target="../slideLayouts/slideLayout1.xml"/><Relationship Id="rId1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wmf"/><Relationship Id="rId7" Type="http://schemas.openxmlformats.org/officeDocument/2006/relationships/image" Target="../media/image92.wmf"/><Relationship Id="rId8" Type="http://schemas.openxmlformats.org/officeDocument/2006/relationships/image" Target="../media/image93.wmf"/><Relationship Id="rId9" Type="http://schemas.openxmlformats.org/officeDocument/2006/relationships/image" Target="../media/image94.wmf"/><Relationship Id="rId10" Type="http://schemas.openxmlformats.org/officeDocument/2006/relationships/image" Target="../media/image95.wmf"/><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wmf"/><Relationship Id="rId16"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01.wmf"/><Relationship Id="rId2" Type="http://schemas.openxmlformats.org/officeDocument/2006/relationships/image" Target="../media/image102.wmf"/><Relationship Id="rId3" Type="http://schemas.openxmlformats.org/officeDocument/2006/relationships/image" Target="../media/image103.wmf"/><Relationship Id="rId4" Type="http://schemas.openxmlformats.org/officeDocument/2006/relationships/image" Target="../media/image104.wmf"/><Relationship Id="rId5" Type="http://schemas.openxmlformats.org/officeDocument/2006/relationships/image" Target="../media/image105.wmf"/><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wmf"/><Relationship Id="rId10"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image" Target="../media/image111.wmf"/><Relationship Id="rId3" Type="http://schemas.openxmlformats.org/officeDocument/2006/relationships/image" Target="../media/image112.wmf"/><Relationship Id="rId4" Type="http://schemas.openxmlformats.org/officeDocument/2006/relationships/image" Target="../media/image113.wmf"/><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jpe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wmf"/><Relationship Id="rId14" Type="http://schemas.openxmlformats.org/officeDocument/2006/relationships/image" Target="../media/image123.wmf"/><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26.wmf"/><Relationship Id="rId2" Type="http://schemas.openxmlformats.org/officeDocument/2006/relationships/image" Target="../media/image127.wmf"/><Relationship Id="rId3" Type="http://schemas.openxmlformats.org/officeDocument/2006/relationships/image" Target="../media/image128.wmf"/><Relationship Id="rId4" Type="http://schemas.openxmlformats.org/officeDocument/2006/relationships/image" Target="../media/image129.wmf"/><Relationship Id="rId5" Type="http://schemas.openxmlformats.org/officeDocument/2006/relationships/image" Target="../media/image130.wmf"/><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image" Target="../media/image138.wmf"/><Relationship Id="rId14" Type="http://schemas.openxmlformats.org/officeDocument/2006/relationships/image" Target="../media/image139.wmf"/><Relationship Id="rId15" Type="http://schemas.openxmlformats.org/officeDocument/2006/relationships/image" Target="../media/image140.wmf"/><Relationship Id="rId16"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41.wmf"/><Relationship Id="rId2" Type="http://schemas.openxmlformats.org/officeDocument/2006/relationships/image" Target="../media/image142.wmf"/><Relationship Id="rId3" Type="http://schemas.openxmlformats.org/officeDocument/2006/relationships/image" Target="../media/image143.png"/><Relationship Id="rId4" Type="http://schemas.openxmlformats.org/officeDocument/2006/relationships/image" Target="../media/image144.wmf"/><Relationship Id="rId5" Type="http://schemas.openxmlformats.org/officeDocument/2006/relationships/image" Target="../media/image145.wmf"/><Relationship Id="rId6" Type="http://schemas.openxmlformats.org/officeDocument/2006/relationships/image" Target="../media/image146.wmf"/><Relationship Id="rId7" Type="http://schemas.openxmlformats.org/officeDocument/2006/relationships/image" Target="../media/image147.wmf"/><Relationship Id="rId8" Type="http://schemas.openxmlformats.org/officeDocument/2006/relationships/slideLayout" Target="../slideLayouts/slideLayout1.xml"/><Relationship Id="rId9"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0" Type="http://schemas.openxmlformats.org/officeDocument/2006/relationships/image" Target="../media/image157.wmf"/><Relationship Id="rId11" Type="http://schemas.openxmlformats.org/officeDocument/2006/relationships/image" Target="../media/image158.wmf"/><Relationship Id="rId12" Type="http://schemas.openxmlformats.org/officeDocument/2006/relationships/image" Target="../media/image159.wmf"/><Relationship Id="rId13" Type="http://schemas.openxmlformats.org/officeDocument/2006/relationships/image" Target="../media/image160.wmf"/><Relationship Id="rId14" Type="http://schemas.openxmlformats.org/officeDocument/2006/relationships/image" Target="../media/image161.wmf"/><Relationship Id="rId15" Type="http://schemas.openxmlformats.org/officeDocument/2006/relationships/slideLayout" Target="../slideLayouts/slideLayout1.xml"/><Relationship Id="rId1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62.wmf"/><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wmf"/><Relationship Id="rId9" Type="http://schemas.openxmlformats.org/officeDocument/2006/relationships/image" Target="../media/image170.wmf"/><Relationship Id="rId10" Type="http://schemas.openxmlformats.org/officeDocument/2006/relationships/image" Target="../media/image171.wmf"/><Relationship Id="rId11" Type="http://schemas.openxmlformats.org/officeDocument/2006/relationships/image" Target="../media/image172.wmf"/><Relationship Id="rId12" Type="http://schemas.openxmlformats.org/officeDocument/2006/relationships/image" Target="../media/image173.wmf"/><Relationship Id="rId1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74.wmf"/><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wmf"/><Relationship Id="rId5" Type="http://schemas.openxmlformats.org/officeDocument/2006/relationships/image" Target="../media/image178.wmf"/><Relationship Id="rId6" Type="http://schemas.openxmlformats.org/officeDocument/2006/relationships/image" Target="../media/image179.wmf"/><Relationship Id="rId7" Type="http://schemas.openxmlformats.org/officeDocument/2006/relationships/image" Target="../media/image180.wmf"/><Relationship Id="rId8" Type="http://schemas.openxmlformats.org/officeDocument/2006/relationships/image" Target="../media/image181.wmf"/><Relationship Id="rId9"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82.wmf"/><Relationship Id="rId2" Type="http://schemas.openxmlformats.org/officeDocument/2006/relationships/image" Target="../media/image183.png"/><Relationship Id="rId3" Type="http://schemas.openxmlformats.org/officeDocument/2006/relationships/image" Target="../media/image184.wmf"/><Relationship Id="rId4" Type="http://schemas.openxmlformats.org/officeDocument/2006/relationships/image" Target="../media/image185.wmf"/><Relationship Id="rId5" Type="http://schemas.openxmlformats.org/officeDocument/2006/relationships/image" Target="../media/image186.wmf"/><Relationship Id="rId6" Type="http://schemas.openxmlformats.org/officeDocument/2006/relationships/image" Target="../media/image187.wmf"/><Relationship Id="rId7" Type="http://schemas.openxmlformats.org/officeDocument/2006/relationships/image" Target="../media/image188.wmf"/><Relationship Id="rId8" Type="http://schemas.openxmlformats.org/officeDocument/2006/relationships/slideLayout" Target="../slideLayouts/slideLayout1.xml"/><Relationship Id="rId9"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jpe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image" Target="../media/image201.wmf"/><Relationship Id="rId8"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202.wmf"/><Relationship Id="rId2" Type="http://schemas.openxmlformats.org/officeDocument/2006/relationships/image" Target="../media/image203.wmf"/><Relationship Id="rId3" Type="http://schemas.openxmlformats.org/officeDocument/2006/relationships/image" Target="../media/image204.png"/><Relationship Id="rId4"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205.wmf"/><Relationship Id="rId2" Type="http://schemas.openxmlformats.org/officeDocument/2006/relationships/image" Target="../media/image206.wmf"/><Relationship Id="rId3" Type="http://schemas.openxmlformats.org/officeDocument/2006/relationships/image" Target="../media/image207.wmf"/><Relationship Id="rId4" Type="http://schemas.openxmlformats.org/officeDocument/2006/relationships/image" Target="../media/image208.png"/><Relationship Id="rId5" Type="http://schemas.openxmlformats.org/officeDocument/2006/relationships/slideLayout" Target="../slideLayouts/slideLayout1.xml"/><Relationship Id="rId6"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09.wmf"/><Relationship Id="rId2" Type="http://schemas.openxmlformats.org/officeDocument/2006/relationships/image" Target="../media/image210.wmf"/><Relationship Id="rId3" Type="http://schemas.openxmlformats.org/officeDocument/2006/relationships/image" Target="../media/image211.wmf"/><Relationship Id="rId4" Type="http://schemas.openxmlformats.org/officeDocument/2006/relationships/image" Target="../media/image212.wmf"/><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image" Target="../media/image216.png"/><Relationship Id="rId9" Type="http://schemas.openxmlformats.org/officeDocument/2006/relationships/slideLayout" Target="../slideLayouts/slideLayout1.xml"/><Relationship Id="rId10"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217.wmf"/><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3.png"/><Relationship Id="rId8" Type="http://schemas.openxmlformats.org/officeDocument/2006/relationships/image" Target="../media/image224.png"/><Relationship Id="rId9" Type="http://schemas.openxmlformats.org/officeDocument/2006/relationships/image" Target="../media/image225.png"/><Relationship Id="rId10" Type="http://schemas.openxmlformats.org/officeDocument/2006/relationships/image" Target="../media/image226.png"/><Relationship Id="rId11" Type="http://schemas.openxmlformats.org/officeDocument/2006/relationships/image" Target="../media/image227.png"/><Relationship Id="rId12" Type="http://schemas.openxmlformats.org/officeDocument/2006/relationships/image" Target="../media/image228.png"/><Relationship Id="rId13" Type="http://schemas.openxmlformats.org/officeDocument/2006/relationships/image" Target="../media/image229.png"/><Relationship Id="rId14" Type="http://schemas.openxmlformats.org/officeDocument/2006/relationships/image" Target="../media/image230.png"/><Relationship Id="rId15"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31.wmf"/><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40.png"/><Relationship Id="rId11" Type="http://schemas.openxmlformats.org/officeDocument/2006/relationships/image" Target="../media/image241.png"/><Relationship Id="rId12" Type="http://schemas.openxmlformats.org/officeDocument/2006/relationships/image" Target="../media/image242.png"/><Relationship Id="rId13" Type="http://schemas.openxmlformats.org/officeDocument/2006/relationships/image" Target="../media/image243.png"/><Relationship Id="rId1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wmf"/><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image" Target="../media/image251.png"/><Relationship Id="rId9" Type="http://schemas.openxmlformats.org/officeDocument/2006/relationships/image" Target="../media/image252.wmf"/><Relationship Id="rId10"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wmf"/><Relationship Id="rId6" Type="http://schemas.openxmlformats.org/officeDocument/2006/relationships/image" Target="../media/image258.png"/><Relationship Id="rId7" Type="http://schemas.openxmlformats.org/officeDocument/2006/relationships/image" Target="../media/image259.png"/><Relationship Id="rId8" Type="http://schemas.openxmlformats.org/officeDocument/2006/relationships/image" Target="../media/image260.png"/><Relationship Id="rId9" Type="http://schemas.openxmlformats.org/officeDocument/2006/relationships/image" Target="../media/image261.wmf"/><Relationship Id="rId10"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png"/><Relationship Id="rId3" Type="http://schemas.openxmlformats.org/officeDocument/2006/relationships/image" Target="../media/image264.png"/><Relationship Id="rId4" Type="http://schemas.openxmlformats.org/officeDocument/2006/relationships/image" Target="../media/image265.wmf"/><Relationship Id="rId5" Type="http://schemas.openxmlformats.org/officeDocument/2006/relationships/image" Target="../media/image266.png"/><Relationship Id="rId6" Type="http://schemas.openxmlformats.org/officeDocument/2006/relationships/image" Target="../media/image267.png"/><Relationship Id="rId7" Type="http://schemas.openxmlformats.org/officeDocument/2006/relationships/image" Target="../media/image268.png"/><Relationship Id="rId8" Type="http://schemas.openxmlformats.org/officeDocument/2006/relationships/image" Target="../media/image269.png"/><Relationship Id="rId9" Type="http://schemas.openxmlformats.org/officeDocument/2006/relationships/image" Target="../media/image270.png"/><Relationship Id="rId10" Type="http://schemas.openxmlformats.org/officeDocument/2006/relationships/image" Target="../media/image271.png"/><Relationship Id="rId11" Type="http://schemas.openxmlformats.org/officeDocument/2006/relationships/image" Target="../media/image272.wmf"/><Relationship Id="rId1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273.wmf"/><Relationship Id="rId2" Type="http://schemas.openxmlformats.org/officeDocument/2006/relationships/image" Target="../media/image274.wmf"/><Relationship Id="rId3" Type="http://schemas.openxmlformats.org/officeDocument/2006/relationships/image" Target="../media/image275.wmf"/><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 Id="rId13" Type="http://schemas.openxmlformats.org/officeDocument/2006/relationships/image" Target="../media/image285.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slideLayout" Target="../slideLayouts/slideLayout1.xml"/><Relationship Id="rId19"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611640" y="2441520"/>
            <a:ext cx="7770600" cy="14680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4000" spc="-1" strike="noStrike">
                <a:solidFill>
                  <a:srgbClr val="000000"/>
                </a:solidFill>
                <a:latin typeface="Claire Hand"/>
                <a:ea typeface="DejaVu Sans"/>
              </a:rPr>
              <a:t>Introduction to Springboot</a:t>
            </a:r>
            <a:endParaRPr b="0" lang="en-US" sz="4000" spc="-1" strike="noStrike">
              <a:latin typeface="Arial"/>
            </a:endParaRPr>
          </a:p>
        </p:txBody>
      </p:sp>
      <p:sp>
        <p:nvSpPr>
          <p:cNvPr id="83" name="CustomShape 2"/>
          <p:cNvSpPr/>
          <p:nvPr/>
        </p:nvSpPr>
        <p:spPr>
          <a:xfrm>
            <a:off x="155520" y="-144360"/>
            <a:ext cx="303120" cy="303120"/>
          </a:xfrm>
          <a:prstGeom prst="rect">
            <a:avLst/>
          </a:prstGeom>
          <a:noFill/>
          <a:ln>
            <a:noFill/>
          </a:ln>
        </p:spPr>
        <p:style>
          <a:lnRef idx="0"/>
          <a:fillRef idx="0"/>
          <a:effectRef idx="0"/>
          <a:fontRef idx="minor"/>
        </p:style>
      </p:sp>
      <p:pic>
        <p:nvPicPr>
          <p:cNvPr id="84" name="" descr=""/>
          <p:cNvPicPr/>
          <p:nvPr/>
        </p:nvPicPr>
        <p:blipFill>
          <a:blip r:embed="rId1"/>
          <a:stretch/>
        </p:blipFill>
        <p:spPr>
          <a:xfrm>
            <a:off x="68760" y="90000"/>
            <a:ext cx="2856600" cy="7322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 descr=""/>
          <p:cNvPicPr/>
          <p:nvPr/>
        </p:nvPicPr>
        <p:blipFill>
          <a:blip r:embed="rId1"/>
          <a:stretch/>
        </p:blipFill>
        <p:spPr>
          <a:xfrm>
            <a:off x="531720" y="1280160"/>
            <a:ext cx="7331760" cy="2105280"/>
          </a:xfrm>
          <a:prstGeom prst="rect">
            <a:avLst/>
          </a:prstGeom>
          <a:ln>
            <a:noFill/>
          </a:ln>
        </p:spPr>
      </p:pic>
      <p:sp>
        <p:nvSpPr>
          <p:cNvPr id="101" name="CustomShape 1"/>
          <p:cNvSpPr/>
          <p:nvPr/>
        </p:nvSpPr>
        <p:spPr>
          <a:xfrm>
            <a:off x="457200" y="548640"/>
            <a:ext cx="7497720" cy="54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The Spring Boot Maven Plugin provides Spring Boot support in Apache Maven. It allows you to package executable jar or war archives, run Spring Boot applications, generate build information and start your Spring Boot application prior to running integration tests.</a:t>
            </a:r>
            <a:endParaRPr b="0" lang="en-US" sz="1000" spc="-1" strike="noStrike">
              <a:latin typeface="Arial"/>
            </a:endParaRPr>
          </a:p>
        </p:txBody>
      </p:sp>
      <p:pic>
        <p:nvPicPr>
          <p:cNvPr id="102" name="" descr=""/>
          <p:cNvPicPr/>
          <p:nvPr/>
        </p:nvPicPr>
        <p:blipFill>
          <a:blip r:embed="rId2"/>
          <a:stretch/>
        </p:blipFill>
        <p:spPr>
          <a:xfrm>
            <a:off x="593640" y="3749040"/>
            <a:ext cx="7635600" cy="23770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1097280" y="731520"/>
            <a:ext cx="186588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Build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i="1" lang="en-US" sz="1800" spc="-1" strike="noStrike">
                <a:latin typeface="Arial"/>
              </a:rPr>
              <a:t>mvn clean install</a:t>
            </a:r>
            <a:endParaRPr b="0" lang="en-US" sz="1800" spc="-1" strike="noStrike">
              <a:latin typeface="Arial"/>
            </a:endParaRPr>
          </a:p>
        </p:txBody>
      </p:sp>
      <p:pic>
        <p:nvPicPr>
          <p:cNvPr id="104" name="" descr=""/>
          <p:cNvPicPr/>
          <p:nvPr/>
        </p:nvPicPr>
        <p:blipFill>
          <a:blip r:embed="rId1"/>
          <a:stretch/>
        </p:blipFill>
        <p:spPr>
          <a:xfrm>
            <a:off x="457200" y="1737360"/>
            <a:ext cx="8412120" cy="763200"/>
          </a:xfrm>
          <a:prstGeom prst="rect">
            <a:avLst/>
          </a:prstGeom>
          <a:ln>
            <a:noFill/>
          </a:ln>
        </p:spPr>
      </p:pic>
      <p:pic>
        <p:nvPicPr>
          <p:cNvPr id="105" name="" descr=""/>
          <p:cNvPicPr/>
          <p:nvPr/>
        </p:nvPicPr>
        <p:blipFill>
          <a:blip r:embed="rId2"/>
          <a:stretch/>
        </p:blipFill>
        <p:spPr>
          <a:xfrm>
            <a:off x="457200" y="3017520"/>
            <a:ext cx="8412120" cy="24566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91440" y="308520"/>
            <a:ext cx="8184240" cy="2525760"/>
          </a:xfrm>
          <a:prstGeom prst="rect">
            <a:avLst/>
          </a:prstGeom>
          <a:ln>
            <a:noFill/>
          </a:ln>
        </p:spPr>
      </p:pic>
      <p:sp>
        <p:nvSpPr>
          <p:cNvPr id="107" name="CustomShape 1"/>
          <p:cNvSpPr/>
          <p:nvPr/>
        </p:nvSpPr>
        <p:spPr>
          <a:xfrm>
            <a:off x="179640" y="2875320"/>
            <a:ext cx="8232480" cy="2610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Many Spring Boot developers like their apps to use auto-configuration, component scan and be able to define extra configuration on their "application class". A single @SpringBootApplication annotation can be used to enable those three features, that is: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@EnableAutoConfiguration: enable </a:t>
            </a:r>
            <a:r>
              <a:rPr b="0" lang="en-US" sz="1000" spc="-1" strike="noStrike" u="sng">
                <a:solidFill>
                  <a:srgbClr val="0000ff"/>
                </a:solidFill>
                <a:uFillTx/>
                <a:latin typeface="Arial"/>
                <a:hlinkClick r:id="rId2"/>
              </a:rPr>
              <a:t>Spring Boot’s auto-configuration mechanism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rPr>
              <a:t>@ComponentScan: enable @Component scan on the package where the application is located (see </a:t>
            </a:r>
            <a:r>
              <a:rPr b="0" lang="en-US" sz="1000" spc="-1" strike="noStrike" u="sng">
                <a:solidFill>
                  <a:srgbClr val="0000ff"/>
                </a:solidFill>
                <a:uFillTx/>
                <a:latin typeface="Arial"/>
                <a:hlinkClick r:id="rId3"/>
              </a:rPr>
              <a:t>the best practices</a:t>
            </a:r>
            <a:r>
              <a:rPr b="0" lang="en-US" sz="1000" spc="-1" strike="noStrike">
                <a:solidFill>
                  <a:srgbClr val="0000ff"/>
                </a:solidFill>
                <a:latin typeface="Arial"/>
              </a:rPr>
              <a: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rPr>
              <a:t>@Configuration: allow to register extra beans in the context or import additional configuration classes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rPr>
              <a:t>The @SpringBootApplication annotation is equivalent to using @Configuration, @EnableAutoConfiguration, and @ComponentScan with their default attributes, as shown in the following example:</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227880" y="822960"/>
            <a:ext cx="8641440" cy="39700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602640" y="548640"/>
            <a:ext cx="287172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Run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i="1" lang="en-US" sz="1800" spc="-1" strike="noStrike">
                <a:latin typeface="Arial"/>
              </a:rPr>
              <a:t>mvn spring-boot:run</a:t>
            </a:r>
            <a:endParaRPr b="0" lang="en-US" sz="1800" spc="-1" strike="noStrike">
              <a:latin typeface="Arial"/>
            </a:endParaRPr>
          </a:p>
        </p:txBody>
      </p:sp>
      <p:pic>
        <p:nvPicPr>
          <p:cNvPr id="110" name="" descr=""/>
          <p:cNvPicPr/>
          <p:nvPr/>
        </p:nvPicPr>
        <p:blipFill>
          <a:blip r:embed="rId1"/>
          <a:stretch/>
        </p:blipFill>
        <p:spPr>
          <a:xfrm>
            <a:off x="365760" y="1645200"/>
            <a:ext cx="7988760" cy="45723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65760" y="2869560"/>
            <a:ext cx="7680600" cy="1976760"/>
          </a:xfrm>
          <a:prstGeom prst="rect">
            <a:avLst/>
          </a:prstGeom>
          <a:ln>
            <a:noFill/>
          </a:ln>
        </p:spPr>
      </p:pic>
      <p:sp>
        <p:nvSpPr>
          <p:cNvPr id="112" name="CustomShape 1"/>
          <p:cNvSpPr/>
          <p:nvPr/>
        </p:nvSpPr>
        <p:spPr>
          <a:xfrm>
            <a:off x="548640" y="842400"/>
            <a:ext cx="42058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Not starting as a web container?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48640" y="731520"/>
            <a:ext cx="27543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Starting as web container</a:t>
            </a:r>
            <a:endParaRPr b="0" lang="en-US" sz="1800" spc="-1" strike="noStrike">
              <a:latin typeface="Arial"/>
            </a:endParaRPr>
          </a:p>
        </p:txBody>
      </p:sp>
      <p:pic>
        <p:nvPicPr>
          <p:cNvPr id="114" name="" descr=""/>
          <p:cNvPicPr/>
          <p:nvPr/>
        </p:nvPicPr>
        <p:blipFill>
          <a:blip r:embed="rId1"/>
          <a:stretch/>
        </p:blipFill>
        <p:spPr>
          <a:xfrm>
            <a:off x="274320" y="1452960"/>
            <a:ext cx="8503560" cy="1413720"/>
          </a:xfrm>
          <a:prstGeom prst="rect">
            <a:avLst/>
          </a:prstGeom>
          <a:ln>
            <a:noFill/>
          </a:ln>
        </p:spPr>
      </p:pic>
      <p:pic>
        <p:nvPicPr>
          <p:cNvPr id="115" name="" descr=""/>
          <p:cNvPicPr/>
          <p:nvPr/>
        </p:nvPicPr>
        <p:blipFill>
          <a:blip r:embed="rId2"/>
          <a:stretch/>
        </p:blipFill>
        <p:spPr>
          <a:xfrm>
            <a:off x="321120" y="3291840"/>
            <a:ext cx="7542360" cy="27237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64040" y="822960"/>
            <a:ext cx="24616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Application Properties:</a:t>
            </a:r>
            <a:endParaRPr b="0" lang="en-US" sz="1800" spc="-1" strike="noStrike">
              <a:latin typeface="Arial"/>
            </a:endParaRPr>
          </a:p>
        </p:txBody>
      </p:sp>
      <p:sp>
        <p:nvSpPr>
          <p:cNvPr id="117" name="CustomShape 2"/>
          <p:cNvSpPr/>
          <p:nvPr/>
        </p:nvSpPr>
        <p:spPr>
          <a:xfrm>
            <a:off x="268920" y="2194560"/>
            <a:ext cx="850896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hlinkClick r:id="rId1"/>
              </a:rPr>
              <a:t>https://docs.spring.io/spring-boot/docs/current/reference/html/application-properties.html</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182880" y="577800"/>
            <a:ext cx="8595000" cy="4085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731520" y="457200"/>
            <a:ext cx="188712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Web Component</a:t>
            </a:r>
            <a:endParaRPr b="0" lang="en-US" sz="1800" spc="-1" strike="noStrike">
              <a:latin typeface="Arial"/>
            </a:endParaRPr>
          </a:p>
        </p:txBody>
      </p:sp>
      <p:pic>
        <p:nvPicPr>
          <p:cNvPr id="120" name="" descr=""/>
          <p:cNvPicPr/>
          <p:nvPr/>
        </p:nvPicPr>
        <p:blipFill>
          <a:blip r:embed="rId1"/>
          <a:stretch/>
        </p:blipFill>
        <p:spPr>
          <a:xfrm>
            <a:off x="274320" y="1188720"/>
            <a:ext cx="7725240" cy="3275280"/>
          </a:xfrm>
          <a:prstGeom prst="rect">
            <a:avLst/>
          </a:prstGeom>
          <a:ln>
            <a:noFill/>
          </a:ln>
        </p:spPr>
      </p:pic>
      <p:pic>
        <p:nvPicPr>
          <p:cNvPr id="121" name="" descr=""/>
          <p:cNvPicPr/>
          <p:nvPr/>
        </p:nvPicPr>
        <p:blipFill>
          <a:blip r:embed="rId2"/>
          <a:stretch/>
        </p:blipFill>
        <p:spPr>
          <a:xfrm>
            <a:off x="274320" y="4259160"/>
            <a:ext cx="7085160" cy="23241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822960" y="1146960"/>
            <a:ext cx="7608600" cy="454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Java Spring Boot (Spring Boot) is a tool that makes developing web application and microservices with Spring Framework faster and  easier</a:t>
            </a:r>
            <a:endParaRPr b="0" lang="en-US" sz="1000" spc="-1" strike="noStrike">
              <a:latin typeface="Arial"/>
            </a:endParaRPr>
          </a:p>
        </p:txBody>
      </p:sp>
      <p:sp>
        <p:nvSpPr>
          <p:cNvPr id="86" name="CustomShape 2"/>
          <p:cNvSpPr/>
          <p:nvPr/>
        </p:nvSpPr>
        <p:spPr>
          <a:xfrm>
            <a:off x="822960" y="1920240"/>
            <a:ext cx="6678720" cy="365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Spring Boot makes it easy to create stand-alone, production-grade Spring based Applications that you can "just run".</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914400" y="731520"/>
            <a:ext cx="62672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Lab1: Create a simple spring boot project with rest controller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640080" y="635040"/>
            <a:ext cx="17150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Rest controller:</a:t>
            </a:r>
            <a:endParaRPr b="0" lang="en-US" sz="1800" spc="-1" strike="noStrike">
              <a:latin typeface="Arial"/>
            </a:endParaRPr>
          </a:p>
        </p:txBody>
      </p:sp>
      <p:pic>
        <p:nvPicPr>
          <p:cNvPr id="124" name="" descr=""/>
          <p:cNvPicPr/>
          <p:nvPr/>
        </p:nvPicPr>
        <p:blipFill>
          <a:blip r:embed="rId1"/>
          <a:stretch/>
        </p:blipFill>
        <p:spPr>
          <a:xfrm>
            <a:off x="318960" y="2468880"/>
            <a:ext cx="8550360" cy="3471840"/>
          </a:xfrm>
          <a:prstGeom prst="rect">
            <a:avLst/>
          </a:prstGeom>
          <a:ln>
            <a:noFill/>
          </a:ln>
        </p:spPr>
      </p:pic>
      <p:sp>
        <p:nvSpPr>
          <p:cNvPr id="125" name="CustomShape 2"/>
          <p:cNvSpPr/>
          <p:nvPr/>
        </p:nvSpPr>
        <p:spPr>
          <a:xfrm>
            <a:off x="274320" y="1404000"/>
            <a:ext cx="8199720" cy="515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Spring 4.0 introduced the @RestController annotation in order to simplify the creation of RESTful web services. It's a convenient annotation that combines @Controller and @ResponseBody, which eliminates the need to annotate every request handling method of the controller class with the @ResponseBody annotation.</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65760" y="469080"/>
            <a:ext cx="8320680" cy="190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curl -X GET </a:t>
            </a:r>
            <a:r>
              <a:rPr b="0" lang="en-US" sz="1000" spc="-1" strike="noStrike" u="sng">
                <a:solidFill>
                  <a:srgbClr val="0000ff"/>
                </a:solidFill>
                <a:uFillTx/>
                <a:latin typeface="Arial"/>
                <a:hlinkClick r:id="rId1"/>
              </a:rPr>
              <a:t>http://localhost:8088/get</a:t>
            </a:r>
            <a:r>
              <a:rPr b="0" lang="en-US" sz="1000" spc="-1" strike="noStrike">
                <a:solidFill>
                  <a:srgbClr val="0000ff"/>
                </a:solidFill>
                <a:latin typeface="Arial"/>
              </a:rPr>
              <a:t> </a:t>
            </a:r>
            <a:endParaRPr b="0" lang="en-US" sz="1000" spc="-1" strike="noStrike">
              <a:latin typeface="Arial"/>
            </a:endParaRPr>
          </a:p>
          <a:p>
            <a:pPr>
              <a:lnSpc>
                <a:spcPct val="100000"/>
              </a:lnSpc>
            </a:pPr>
            <a:r>
              <a:rPr b="0" lang="en-US" sz="1000" spc="-1" strike="noStrike">
                <a:solidFill>
                  <a:srgbClr val="0000ff"/>
                </a:solidFill>
                <a:latin typeface="Arial"/>
              </a:rPr>
              <a:t>curl -X POST </a:t>
            </a:r>
            <a:r>
              <a:rPr b="0" lang="en-US" sz="1000" spc="-1" strike="noStrike" u="sng">
                <a:solidFill>
                  <a:srgbClr val="0000ff"/>
                </a:solidFill>
                <a:uFillTx/>
                <a:latin typeface="Arial"/>
                <a:hlinkClick r:id="rId2"/>
              </a:rPr>
              <a:t>http://localhost:8088/post</a:t>
            </a:r>
            <a:r>
              <a:rPr b="0" lang="en-US" sz="1000" spc="-1" strike="noStrike">
                <a:solidFill>
                  <a:srgbClr val="0000ff"/>
                </a:solidFill>
                <a:latin typeface="Arial"/>
              </a:rPr>
              <a:t> -d '{"name": "rama", "role": "developer"}' -H 'Content-type:application/json' </a:t>
            </a:r>
            <a:endParaRPr b="0" lang="en-US" sz="1000" spc="-1" strike="noStrike">
              <a:latin typeface="Arial"/>
            </a:endParaRPr>
          </a:p>
          <a:p>
            <a:pPr>
              <a:lnSpc>
                <a:spcPct val="100000"/>
              </a:lnSpc>
            </a:pPr>
            <a:r>
              <a:rPr b="0" lang="en-US" sz="1000" spc="-1" strike="noStrike">
                <a:solidFill>
                  <a:srgbClr val="0000ff"/>
                </a:solidFill>
                <a:latin typeface="Arial"/>
              </a:rPr>
              <a:t>curl -X PUT </a:t>
            </a:r>
            <a:r>
              <a:rPr b="0" lang="en-US" sz="1000" spc="-1" strike="noStrike" u="sng">
                <a:solidFill>
                  <a:srgbClr val="0000ff"/>
                </a:solidFill>
                <a:uFillTx/>
                <a:latin typeface="Arial"/>
                <a:hlinkClick r:id="rId3"/>
              </a:rPr>
              <a:t>http://localhost:8088/put/shanker</a:t>
            </a:r>
            <a:r>
              <a:rPr b="0" lang="en-US" sz="1000" spc="-1" strike="noStrike">
                <a:solidFill>
                  <a:srgbClr val="0000ff"/>
                </a:solidFill>
                <a:latin typeface="Arial"/>
              </a:rPr>
              <a:t> -H 'content-type: application/json' -d '{"name": "Rama", "role": "developer"}' </a:t>
            </a:r>
            <a:endParaRPr b="0" lang="en-US" sz="1000" spc="-1" strike="noStrike">
              <a:latin typeface="Arial"/>
            </a:endParaRPr>
          </a:p>
          <a:p>
            <a:pPr>
              <a:lnSpc>
                <a:spcPct val="100000"/>
              </a:lnSpc>
            </a:pPr>
            <a:r>
              <a:rPr b="0" lang="en-US" sz="1000" spc="-1" strike="noStrike">
                <a:solidFill>
                  <a:srgbClr val="0000ff"/>
                </a:solidFill>
                <a:latin typeface="Arial"/>
              </a:rPr>
              <a:t>curl -X DELETE </a:t>
            </a:r>
            <a:r>
              <a:rPr b="0" lang="en-US" sz="1000" spc="-1" strike="noStrike" u="sng">
                <a:solidFill>
                  <a:srgbClr val="0000ff"/>
                </a:solidFill>
                <a:uFillTx/>
                <a:latin typeface="Arial"/>
                <a:hlinkClick r:id="rId4"/>
              </a:rPr>
              <a:t>http://localhost:8088/delete/rama</a:t>
            </a:r>
            <a:r>
              <a:rPr b="0" lang="en-US" sz="1000" spc="-1" strike="noStrike">
                <a:solidFill>
                  <a:srgbClr val="0000ff"/>
                </a:solidFill>
                <a:latin typeface="Arial"/>
              </a:rPr>
              <a:t> </a:t>
            </a:r>
            <a:endParaRPr b="0" lang="en-US" sz="1000" spc="-1" strike="noStrike">
              <a:latin typeface="Arial"/>
            </a:endParaRPr>
          </a:p>
          <a:p>
            <a:pPr>
              <a:lnSpc>
                <a:spcPct val="100000"/>
              </a:lnSpc>
            </a:pPr>
            <a:r>
              <a:rPr b="0" lang="en-US" sz="1000" spc="-1" strike="noStrike">
                <a:solidFill>
                  <a:srgbClr val="0000ff"/>
                </a:solidFill>
                <a:latin typeface="Arial"/>
              </a:rPr>
              <a:t>curl -X GET </a:t>
            </a:r>
            <a:r>
              <a:rPr b="0" lang="en-US" sz="1000" spc="-1" strike="noStrike" u="sng">
                <a:solidFill>
                  <a:srgbClr val="0000ff"/>
                </a:solidFill>
                <a:uFillTx/>
                <a:latin typeface="Arial"/>
                <a:hlinkClick r:id="rId5"/>
              </a:rPr>
              <a:t>http://localhost:8088/path/rama</a:t>
            </a:r>
            <a:r>
              <a:rPr b="0" lang="en-US" sz="1000" spc="-1" strike="noStrike">
                <a:solidFill>
                  <a:srgbClr val="0000ff"/>
                </a:solidFill>
                <a:latin typeface="Arial"/>
              </a:rPr>
              <a:t> curl -X GET '</a:t>
            </a:r>
            <a:r>
              <a:rPr b="0" lang="en-US" sz="1000" spc="-1" strike="noStrike" u="sng">
                <a:solidFill>
                  <a:srgbClr val="0000ff"/>
                </a:solidFill>
                <a:uFillTx/>
                <a:latin typeface="Arial"/>
                <a:hlinkClick r:id="rId6"/>
              </a:rPr>
              <a:t>http://localhost:8088/request?name=test1</a:t>
            </a:r>
            <a:r>
              <a:rPr b="0" lang="en-US" sz="1000" spc="-1" strike="noStrike">
                <a:solidFill>
                  <a:srgbClr val="0000ff"/>
                </a:solidFill>
                <a:latin typeface="Arial"/>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410760" y="1645920"/>
            <a:ext cx="7818480" cy="36835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200" spc="-1" strike="noStrike">
                <a:latin typeface="Arial"/>
              </a:rPr>
              <a:t>@SpringBootApplication</a:t>
            </a:r>
            <a:endParaRPr b="0" lang="en-US" sz="1200" spc="-1" strike="noStrike">
              <a:latin typeface="Arial"/>
            </a:endParaRPr>
          </a:p>
          <a:p>
            <a:pPr>
              <a:lnSpc>
                <a:spcPct val="100000"/>
              </a:lnSpc>
            </a:pPr>
            <a:r>
              <a:rPr b="0" lang="en-US" sz="1000" spc="-1" strike="noStrike">
                <a:latin typeface="Arial"/>
              </a:rPr>
              <a:t>One of the most basic and helpful annotations, is @SpringBootApplication. It's syntactic sugar for combining other annotations that we'll look at in just a moment. @SpringBootApplication is @Configuration, @EnableAutoConfiguration and @ComponentScan annotations combined, configured with their default attributes.</a:t>
            </a:r>
            <a:endParaRPr b="0" lang="en-US" sz="1000" spc="-1" strike="noStrike">
              <a:latin typeface="Arial"/>
            </a:endParaRPr>
          </a:p>
          <a:p>
            <a:pPr>
              <a:lnSpc>
                <a:spcPct val="100000"/>
              </a:lnSpc>
            </a:pPr>
            <a:r>
              <a:rPr b="1" lang="en-US" sz="1200" spc="-1" strike="noStrike">
                <a:latin typeface="Arial"/>
              </a:rPr>
              <a:t>@Configuration and @ComponentScan</a:t>
            </a:r>
            <a:endParaRPr b="0" lang="en-US" sz="1200" spc="-1" strike="noStrike">
              <a:latin typeface="Arial"/>
            </a:endParaRPr>
          </a:p>
          <a:p>
            <a:pPr>
              <a:lnSpc>
                <a:spcPct val="100000"/>
              </a:lnSpc>
            </a:pPr>
            <a:r>
              <a:rPr b="0" lang="en-US" sz="1000" spc="-1" strike="noStrike">
                <a:latin typeface="Arial"/>
              </a:rPr>
              <a:t>The @Configuration and @ComponentScan annotations that we described above make Spring create and configure the beans and components of your application. It's a great way to decouple the actual business logic code from wiring the app together.</a:t>
            </a:r>
            <a:endParaRPr b="0" lang="en-US" sz="1000" spc="-1" strike="noStrike">
              <a:latin typeface="Arial"/>
            </a:endParaRPr>
          </a:p>
          <a:p>
            <a:pPr>
              <a:lnSpc>
                <a:spcPct val="100000"/>
              </a:lnSpc>
            </a:pPr>
            <a:r>
              <a:rPr b="1" lang="en-US" sz="1200" spc="-1" strike="noStrike">
                <a:latin typeface="Arial"/>
              </a:rPr>
              <a:t>@EnableAutoConfiguration</a:t>
            </a:r>
            <a:endParaRPr b="0" lang="en-US" sz="1200" spc="-1" strike="noStrike">
              <a:latin typeface="Arial"/>
            </a:endParaRPr>
          </a:p>
          <a:p>
            <a:pPr>
              <a:lnSpc>
                <a:spcPct val="100000"/>
              </a:lnSpc>
            </a:pPr>
            <a:r>
              <a:rPr b="0" lang="en-US" sz="1000" spc="-1" strike="noStrike">
                <a:latin typeface="Arial"/>
              </a:rPr>
              <a:t>Now the @EnableAutoConfiguration annotation is even better. It makes Spring guess the configuration based on the JAR files available on the classpath. It can figure out what libraries you use and preconfigure their components without you lifting a finger. It is how all the spring-boot-starter libraries work. Meaning it's a major lifesaver both when you're just starting to work with a library as well as when you know and trust the default config to be reasonable.</a:t>
            </a:r>
            <a:endParaRPr b="0" lang="en-US" sz="1000" spc="-1" strike="noStrike">
              <a:latin typeface="Arial"/>
            </a:endParaRPr>
          </a:p>
          <a:p>
            <a:pPr>
              <a:lnSpc>
                <a:spcPct val="100000"/>
              </a:lnSpc>
            </a:pPr>
            <a:endParaRPr b="0" lang="en-US" sz="1000" spc="-1" strike="noStrike">
              <a:latin typeface="Arial"/>
            </a:endParaRPr>
          </a:p>
        </p:txBody>
      </p:sp>
      <p:sp>
        <p:nvSpPr>
          <p:cNvPr id="128" name="CustomShape 2"/>
          <p:cNvSpPr/>
          <p:nvPr/>
        </p:nvSpPr>
        <p:spPr>
          <a:xfrm>
            <a:off x="365760" y="457200"/>
            <a:ext cx="31086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Annotation Magic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40560" y="914400"/>
            <a:ext cx="7705800" cy="494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latin typeface="Arial"/>
              </a:rPr>
              <a:t>Important Spring MVC Web Annotations</a:t>
            </a:r>
            <a:endParaRPr b="0" lang="en-US" sz="1600" spc="-1" strike="noStrike">
              <a:latin typeface="Arial"/>
            </a:endParaRPr>
          </a:p>
          <a:p>
            <a:pPr>
              <a:lnSpc>
                <a:spcPct val="100000"/>
              </a:lnSpc>
            </a:pPr>
            <a:r>
              <a:rPr b="0" lang="en-US" sz="1000" spc="-1" strike="noStrike">
                <a:latin typeface="Arial"/>
              </a:rPr>
              <a:t>The following annotations make Spring configure your app to be a web application, capable of serving the HTTP response.</a:t>
            </a:r>
            <a:endParaRPr b="0" lang="en-US" sz="1000" spc="-1" strike="noStrike">
              <a:latin typeface="Arial"/>
            </a:endParaRPr>
          </a:p>
          <a:p>
            <a:pPr>
              <a:lnSpc>
                <a:spcPct val="100000"/>
              </a:lnSpc>
            </a:pPr>
            <a:r>
              <a:rPr b="0" lang="en-US" sz="1000" spc="-1" strike="noStrike">
                <a:latin typeface="Arial"/>
              </a:rPr>
              <a:t>@Controller - marks the class as a web controller, capable of handling the HTTP requests. Spring will look at the methods of the class marked with the @Controller annotation and establish the routing table to know which methods serve which endpoints.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@ResponseBody - The @ResponseBody is a utility annotation that makes Spring bind a method's return value to the HTTP response body. When building a JSON endpoint, this is an amazing way to magically convert your objects into JSON for easier consumption.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@RestController - Then there's the @RestController annotation, a convenience syntax for @Controller and @ResponseBody together. This means that all the action methods in the marked class will return the JSON response.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@RequestMapping(method = RequestMethod.GET, value = "/path") - The @RequestMapping(method = RequestMethod.GET, value = "/path") annotation specifies a method in the controller that should be responsible for serving the HTTP request to the given path. Spring will work the implementation details of how it's done. You simply specify the path value on the annotation and Spring will route the requests into the correct action methods.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@RequestParam(value="name", defaultValue="World") - Naturally, the methods handling the requests might take parameters. To help you with binding the HTTP parameters into the action method arguments, you can use the @RequestParam(value="name", defaultValue="World") annotation. Spring will parse the request parameters and put the appropriate ones into your method arguments.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@PathVariable("placeholderName") - Another common way to provide information to the backend is to encode it in the URL. Then you can use the @PathVariable("placeholderName") annotation to bring the values from the URL to the method arguments.</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42000" y="1645920"/>
            <a:ext cx="8344440" cy="373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@Configuration - used to mark a class as a source of the bean definitions. Beans are the components of the system that you want to wire together. A method marked with the @Bean annotation is a bean producer. Spring will handle the life cycle of the beans for you, and it will use these methods to create the beans.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@ComponentScan -use to make sure that Spring knows about your configuration classes and can initialize the beans correctly. It makes Spring scan the packages configured with it for the @Configuration classes.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@Import -  If you need even more precise control of the configuration classes, you can always use @import  to load additional configuration. This one works even when you specify the beans in an XML file like it's 1999.</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@Component - Another way to declare a bean is to mark a class with a @Component annotation. Doing this turns the class into a Spring bean at the auto-scan time.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@Service - Mark a specialization of a @Component. It tells Spring that it's safe to manage them with more freedom than regular components. Remember, services have no encapsulated state.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@Autowired - To wire the application parts together, use the @Autowired on the fields, constructors, or methods in a component. Spring's dependency injection mechanism wires appropriate beans into the class members marked with @Autowired.</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78720" y="1005840"/>
            <a:ext cx="7667640" cy="485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@Bean - A method-level annotation to specify a returned bean to be managed by Spring context. The returned bean has the same name as the factory method.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@Lookup - tells Spring to return an instance of the method's return type when we invoke it.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@Primary - gives higher preference to a bean when there are multiple beans of the same type.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@Required - shows that the setter method must be configured to be dependency-injected with a value at configuration time. Use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@Required on setter methods to mark dependencies populated through XML. Otherwise, a BeanInitializationException is thrown.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@Value - used to assign values into fields in Spring-managed beans. It's compatible with the constructor, setter, and field injection.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@DependsOn - makes Spring initialize other beans before the annotated one. Usually, this behavior is automatic, based on the </a:t>
            </a:r>
            <a:endParaRPr b="0" lang="en-US" sz="1000" spc="-1" strike="noStrike">
              <a:latin typeface="Arial"/>
            </a:endParaRPr>
          </a:p>
          <a:p>
            <a:pPr>
              <a:lnSpc>
                <a:spcPct val="100000"/>
              </a:lnSpc>
            </a:pPr>
            <a:r>
              <a:rPr b="0" lang="en-US" sz="1000" spc="-1" strike="noStrike">
                <a:latin typeface="Arial"/>
              </a:rPr>
              <a:t>explicit dependencies between beans. The @DependsOn annotation may be used on any class directly or indirectly annotated with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@Component or on methods annotated with @Bean.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@Lazy - makes beans to initialize lazily. @Lazy annotation may be used on any class directly or indirectly annotated with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@Component or on methods annotated with @Bean.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@Scope - used to define the scope of a @Component class or a @Bean definition and can be either singleton, prototype, request, session, globalSession, or custom scope.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Arial"/>
              </a:rPr>
              <a:t>@Profile - adds beans to the application only when that profile is active.</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23440" y="1005840"/>
            <a:ext cx="7190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Lab2: Create a spring boot project and try with different rest controller annotation</a:t>
            </a:r>
            <a:endParaRPr b="0" lang="en-US" sz="1800" spc="-1" strike="noStrike">
              <a:latin typeface="Arial"/>
            </a:endParaRPr>
          </a:p>
        </p:txBody>
      </p:sp>
      <p:sp>
        <p:nvSpPr>
          <p:cNvPr id="133" name="CustomShape 2"/>
          <p:cNvSpPr/>
          <p:nvPr/>
        </p:nvSpPr>
        <p:spPr>
          <a:xfrm>
            <a:off x="822960" y="2103120"/>
            <a:ext cx="5211720" cy="341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Input:</a:t>
            </a:r>
            <a:endParaRPr b="0" lang="en-US" sz="1800" spc="-1" strike="noStrike">
              <a:latin typeface="Arial"/>
            </a:endParaRPr>
          </a:p>
          <a:p>
            <a:pPr>
              <a:lnSpc>
                <a:spcPct val="100000"/>
              </a:lnSpc>
            </a:pPr>
            <a:r>
              <a:rPr b="0" lang="en-US" sz="1800" spc="-1" strike="noStrike">
                <a:latin typeface="Arial"/>
              </a:rPr>
              <a:t>Auto message communication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Message: to,from,content,corelationid(uuid)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Operation:</a:t>
            </a:r>
            <a:endParaRPr b="0" lang="en-US" sz="1800" spc="-1" strike="noStrike">
              <a:latin typeface="Arial"/>
            </a:endParaRPr>
          </a:p>
          <a:p>
            <a:pPr>
              <a:lnSpc>
                <a:spcPct val="100000"/>
              </a:lnSpc>
            </a:pPr>
            <a:r>
              <a:rPr b="0" lang="en-US" sz="1800" spc="-1" strike="noStrike">
                <a:latin typeface="Arial"/>
              </a:rPr>
              <a:t>Get</a:t>
            </a:r>
            <a:endParaRPr b="0" lang="en-US" sz="1800" spc="-1" strike="noStrike">
              <a:latin typeface="Arial"/>
            </a:endParaRPr>
          </a:p>
          <a:p>
            <a:pPr>
              <a:lnSpc>
                <a:spcPct val="100000"/>
              </a:lnSpc>
            </a:pPr>
            <a:r>
              <a:rPr b="0" lang="en-US" sz="1800" spc="-1" strike="noStrike">
                <a:latin typeface="Arial"/>
              </a:rPr>
              <a:t>Post</a:t>
            </a:r>
            <a:endParaRPr b="0" lang="en-US" sz="1800" spc="-1" strike="noStrike">
              <a:latin typeface="Arial"/>
            </a:endParaRPr>
          </a:p>
          <a:p>
            <a:pPr>
              <a:lnSpc>
                <a:spcPct val="100000"/>
              </a:lnSpc>
            </a:pPr>
            <a:r>
              <a:rPr b="0" lang="en-US" sz="1800" spc="-1" strike="noStrike">
                <a:latin typeface="Arial"/>
              </a:rPr>
              <a:t>Put</a:t>
            </a:r>
            <a:endParaRPr b="0" lang="en-US" sz="1800" spc="-1" strike="noStrike">
              <a:latin typeface="Arial"/>
            </a:endParaRPr>
          </a:p>
          <a:p>
            <a:pPr>
              <a:lnSpc>
                <a:spcPct val="100000"/>
              </a:lnSpc>
            </a:pPr>
            <a:r>
              <a:rPr b="0" lang="en-US" sz="1800" spc="-1" strike="noStrike">
                <a:latin typeface="Arial"/>
              </a:rPr>
              <a:t>Delete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Run and test throgh curl and postman</a:t>
            </a:r>
            <a:endParaRPr b="0" lang="en-US" sz="1800" spc="-1" strike="noStrike">
              <a:latin typeface="Arial"/>
            </a:endParaRPr>
          </a:p>
          <a:p>
            <a:pPr>
              <a:lnSpc>
                <a:spcPct val="100000"/>
              </a:lnSpc>
            </a:pPr>
            <a:r>
              <a:rPr b="0" lang="en-US" sz="1800" spc="-1" strike="noStrike">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1272240" y="640080"/>
            <a:ext cx="2271600" cy="346320"/>
          </a:xfrm>
          <a:prstGeom prst="rect">
            <a:avLst/>
          </a:prstGeom>
          <a:noFill/>
          <a:ln>
            <a:noFill/>
          </a:ln>
        </p:spPr>
        <p:txBody>
          <a:bodyPr lIns="90000" rIns="90000" tIns="45000" bIns="45000">
            <a:noAutofit/>
          </a:bodyPr>
          <a:p>
            <a:r>
              <a:rPr b="0" lang="en-US" sz="1800" spc="-1" strike="noStrike">
                <a:latin typeface="Arial"/>
              </a:rPr>
              <a:t>Content-Negotiation:</a:t>
            </a:r>
            <a:endParaRPr b="0" lang="en-US" sz="1800" spc="-1" strike="noStrike">
              <a:latin typeface="Arial"/>
            </a:endParaRPr>
          </a:p>
        </p:txBody>
      </p:sp>
      <p:sp>
        <p:nvSpPr>
          <p:cNvPr id="135" name="TextShape 2"/>
          <p:cNvSpPr txBox="1"/>
          <p:nvPr/>
        </p:nvSpPr>
        <p:spPr>
          <a:xfrm>
            <a:off x="1280160" y="1321920"/>
            <a:ext cx="2966760" cy="232560"/>
          </a:xfrm>
          <a:prstGeom prst="rect">
            <a:avLst/>
          </a:prstGeom>
          <a:noFill/>
          <a:ln>
            <a:noFill/>
          </a:ln>
        </p:spPr>
        <p:txBody>
          <a:bodyPr lIns="90000" rIns="90000" tIns="45000" bIns="45000">
            <a:noAutofit/>
          </a:bodyPr>
          <a:p>
            <a:r>
              <a:rPr b="0" lang="en-US" sz="1000" spc="-1" strike="noStrike">
                <a:latin typeface="Arial"/>
              </a:rPr>
              <a:t>REST stands for REpresentational State Transfer.</a:t>
            </a:r>
            <a:endParaRPr b="0" lang="en-US" sz="1000" spc="-1" strike="noStrike">
              <a:latin typeface="Arial"/>
            </a:endParaRPr>
          </a:p>
        </p:txBody>
      </p:sp>
      <p:sp>
        <p:nvSpPr>
          <p:cNvPr id="136" name="TextShape 3"/>
          <p:cNvSpPr txBox="1"/>
          <p:nvPr/>
        </p:nvSpPr>
        <p:spPr>
          <a:xfrm>
            <a:off x="1315800" y="1645920"/>
            <a:ext cx="2433240" cy="232560"/>
          </a:xfrm>
          <a:prstGeom prst="rect">
            <a:avLst/>
          </a:prstGeom>
          <a:noFill/>
          <a:ln>
            <a:noFill/>
          </a:ln>
        </p:spPr>
        <p:txBody>
          <a:bodyPr lIns="90000" rIns="90000" tIns="45000" bIns="45000">
            <a:noAutofit/>
          </a:bodyPr>
          <a:p>
            <a:r>
              <a:rPr b="0" lang="en-US" sz="1000" spc="-1" strike="noStrike">
                <a:latin typeface="Arial"/>
              </a:rPr>
              <a:t>Key abstraction in REST is a Resource. </a:t>
            </a:r>
            <a:endParaRPr b="0" lang="en-US" sz="1000" spc="-1" strike="noStrike">
              <a:latin typeface="Arial"/>
            </a:endParaRPr>
          </a:p>
        </p:txBody>
      </p:sp>
      <p:sp>
        <p:nvSpPr>
          <p:cNvPr id="137" name="TextShape 4"/>
          <p:cNvSpPr txBox="1"/>
          <p:nvPr/>
        </p:nvSpPr>
        <p:spPr>
          <a:xfrm>
            <a:off x="1280160" y="2194200"/>
            <a:ext cx="3931920" cy="2469240"/>
          </a:xfrm>
          <a:prstGeom prst="rect">
            <a:avLst/>
          </a:prstGeom>
          <a:noFill/>
          <a:ln>
            <a:noFill/>
          </a:ln>
        </p:spPr>
        <p:txBody>
          <a:bodyPr lIns="90000" rIns="90000" tIns="45000" bIns="45000">
            <a:noAutofit/>
          </a:bodyPr>
          <a:p>
            <a:r>
              <a:rPr b="0" lang="en-US" sz="1000" spc="-1" strike="noStrike">
                <a:latin typeface="Arial"/>
              </a:rPr>
              <a:t>A resource can have multiple representations</a:t>
            </a:r>
            <a:endParaRPr b="0" lang="en-US" sz="1000" spc="-1" strike="noStrike">
              <a:latin typeface="Arial"/>
            </a:endParaRPr>
          </a:p>
          <a:p>
            <a:r>
              <a:rPr b="0" lang="en-US" sz="1000" spc="-1" strike="noStrike">
                <a:latin typeface="Arial"/>
              </a:rPr>
              <a:t>XML</a:t>
            </a:r>
            <a:endParaRPr b="0" lang="en-US" sz="1000" spc="-1" strike="noStrike">
              <a:latin typeface="Arial"/>
            </a:endParaRPr>
          </a:p>
          <a:p>
            <a:r>
              <a:rPr b="0" lang="en-US" sz="1000" spc="-1" strike="noStrike">
                <a:latin typeface="Arial"/>
              </a:rPr>
              <a:t>HTML</a:t>
            </a:r>
            <a:endParaRPr b="0" lang="en-US" sz="1000" spc="-1" strike="noStrike">
              <a:latin typeface="Arial"/>
            </a:endParaRPr>
          </a:p>
          <a:p>
            <a:r>
              <a:rPr b="0" lang="en-US" sz="1000" spc="-1" strike="noStrike">
                <a:latin typeface="Arial"/>
              </a:rPr>
              <a:t>JSON</a:t>
            </a:r>
            <a:endParaRPr b="0" lang="en-US" sz="1000" spc="-1" strike="noStrike">
              <a:latin typeface="Arial"/>
            </a:endParaRPr>
          </a:p>
          <a:p>
            <a:r>
              <a:rPr b="0" lang="en-US" sz="1000" spc="-1" strike="noStrike">
                <a:latin typeface="Arial"/>
              </a:rPr>
              <a:t>When a resource is requested, we provide the representation of the resource.</a:t>
            </a:r>
            <a:endParaRPr b="0" lang="en-US" sz="1000" spc="-1" strike="noStrike">
              <a:latin typeface="Arial"/>
            </a:endParaRPr>
          </a:p>
          <a:p>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rot="21576000">
            <a:off x="1144800" y="909360"/>
            <a:ext cx="6330600" cy="2746440"/>
          </a:xfrm>
          <a:prstGeom prst="rect">
            <a:avLst/>
          </a:prstGeom>
          <a:noFill/>
          <a:ln>
            <a:noFill/>
          </a:ln>
        </p:spPr>
        <p:txBody>
          <a:bodyPr lIns="90000" rIns="90000" tIns="45000" bIns="45000">
            <a:noAutofit/>
          </a:bodyPr>
          <a:p>
            <a:r>
              <a:rPr b="0" lang="en-US" sz="1000" spc="-1" strike="noStrike">
                <a:latin typeface="Arial"/>
              </a:rPr>
              <a:t>When a resource is requested, we provide the representation of the resource.</a:t>
            </a:r>
            <a:endParaRPr b="0" lang="en-US" sz="1000" spc="-1" strike="noStrike">
              <a:latin typeface="Arial"/>
            </a:endParaRPr>
          </a:p>
          <a:p>
            <a:r>
              <a:rPr b="0" lang="en-US" sz="1000" spc="-1" strike="noStrike">
                <a:latin typeface="Arial"/>
              </a:rPr>
              <a:t>When a consumer sends a request, it can specify two HTTP Headers related to Content Negotiation</a:t>
            </a:r>
            <a:endParaRPr b="0" lang="en-US" sz="1000" spc="-1" strike="noStrike">
              <a:latin typeface="Arial"/>
            </a:endParaRPr>
          </a:p>
          <a:p>
            <a:r>
              <a:rPr b="0" lang="en-US" sz="1000" spc="-1" strike="noStrike">
                <a:latin typeface="Arial"/>
              </a:rPr>
              <a:t>Accept and</a:t>
            </a:r>
            <a:endParaRPr b="0" lang="en-US" sz="1000" spc="-1" strike="noStrike">
              <a:latin typeface="Arial"/>
            </a:endParaRPr>
          </a:p>
          <a:p>
            <a:r>
              <a:rPr b="0" lang="en-US" sz="1000" spc="-1" strike="noStrike">
                <a:latin typeface="Arial"/>
              </a:rPr>
              <a:t>Content-Type</a:t>
            </a:r>
            <a:endParaRPr b="0" lang="en-US" sz="1000" spc="-1" strike="noStrike">
              <a:latin typeface="Arial"/>
            </a:endParaRPr>
          </a:p>
          <a:p>
            <a:r>
              <a:rPr b="0" lang="en-US" sz="1000" spc="-1" strike="noStrike">
                <a:latin typeface="Arial"/>
              </a:rPr>
              <a:t>Content-Type indicates the content type of the body of the request.</a:t>
            </a:r>
            <a:endParaRPr b="0" lang="en-US" sz="1000" spc="-1" strike="noStrike">
              <a:latin typeface="Arial"/>
            </a:endParaRPr>
          </a:p>
          <a:p>
            <a:r>
              <a:rPr b="0" lang="en-US" sz="1000" spc="-1" strike="noStrike">
                <a:latin typeface="Arial"/>
              </a:rPr>
              <a:t>Accept indicates the expected content type of the response.</a:t>
            </a:r>
            <a:endParaRPr b="0" lang="en-US" sz="1000" spc="-1" strike="noStrike">
              <a:latin typeface="Arial"/>
            </a:endParaRPr>
          </a:p>
          <a:p>
            <a:endParaRPr b="0" lang="en-US" sz="1000" spc="-1" strike="noStrike">
              <a:latin typeface="Arial"/>
            </a:endParaRPr>
          </a:p>
        </p:txBody>
      </p:sp>
      <p:sp>
        <p:nvSpPr>
          <p:cNvPr id="139" name="TextShape 2"/>
          <p:cNvSpPr txBox="1"/>
          <p:nvPr/>
        </p:nvSpPr>
        <p:spPr>
          <a:xfrm>
            <a:off x="332640" y="3632760"/>
            <a:ext cx="8719920" cy="2496600"/>
          </a:xfrm>
          <a:prstGeom prst="rect">
            <a:avLst/>
          </a:prstGeom>
          <a:noFill/>
          <a:ln>
            <a:noFill/>
          </a:ln>
        </p:spPr>
        <p:txBody>
          <a:bodyPr lIns="90000" rIns="90000" tIns="45000" bIns="45000">
            <a:noAutofit/>
          </a:bodyPr>
          <a:p>
            <a:r>
              <a:rPr b="0" lang="en-US" sz="1000" spc="-1" strike="noStrike">
                <a:latin typeface="Arial"/>
              </a:rPr>
              <a:t>For example, if a consumer sends a request to http://localhost:8080/students/10001 with </a:t>
            </a:r>
            <a:endParaRPr b="0" lang="en-US" sz="1000" spc="-1" strike="noStrike">
              <a:latin typeface="Arial"/>
            </a:endParaRPr>
          </a:p>
          <a:p>
            <a:r>
              <a:rPr b="0" lang="en-US" sz="1000" spc="-1" strike="noStrike">
                <a:latin typeface="Arial"/>
              </a:rPr>
              <a:t>Accept header as ‘application/xml’, we need to provide the xml representation of the resource.</a:t>
            </a:r>
            <a:endParaRPr b="0" lang="en-US" sz="1000" spc="-1" strike="noStrike">
              <a:latin typeface="Arial"/>
            </a:endParaRPr>
          </a:p>
          <a:p>
            <a:r>
              <a:rPr b="0" lang="en-US" sz="1000" spc="-1" strike="noStrike">
                <a:solidFill>
                  <a:srgbClr val="080808"/>
                </a:solidFill>
                <a:latin typeface="Courier New"/>
                <a:ea typeface="Courier New"/>
              </a:rPr>
              <a:t>&lt;Student&gt;</a:t>
            </a:r>
            <a:br/>
            <a:r>
              <a:rPr b="0" lang="en-US" sz="1000" spc="-1" strike="noStrike">
                <a:solidFill>
                  <a:srgbClr val="080808"/>
                </a:solidFill>
                <a:latin typeface="Courier New"/>
                <a:ea typeface="Courier New"/>
              </a:rPr>
              <a:t>    &lt;name&gt;Shanker&lt;/name&gt;</a:t>
            </a:r>
            <a:br/>
            <a:r>
              <a:rPr b="0" lang="en-US" sz="1000" spc="-1" strike="noStrike">
                <a:solidFill>
                  <a:srgbClr val="080808"/>
                </a:solidFill>
                <a:latin typeface="Courier New"/>
                <a:ea typeface="Courier New"/>
              </a:rPr>
              <a:t>    &lt;roll&gt;1re106&lt;/roll&gt;</a:t>
            </a:r>
            <a:br/>
            <a:r>
              <a:rPr b="0" lang="en-US" sz="1000" spc="-1" strike="noStrike">
                <a:solidFill>
                  <a:srgbClr val="080808"/>
                </a:solidFill>
                <a:latin typeface="Courier New"/>
                <a:ea typeface="Courier New"/>
              </a:rPr>
              <a:t>&lt;/Student&gt;</a:t>
            </a:r>
            <a:endParaRPr b="0" lang="en-US" sz="1000" spc="-1" strike="noStrike">
              <a:solidFill>
                <a:srgbClr val="080808"/>
              </a:solidFill>
              <a:latin typeface="JetBrains Mono"/>
              <a:ea typeface="JetBrains Mono"/>
            </a:endParaRPr>
          </a:p>
          <a:p>
            <a:endParaRPr b="0" lang="en-US" sz="1000" spc="-1" strike="noStrike">
              <a:solidFill>
                <a:srgbClr val="080808"/>
              </a:solidFill>
              <a:latin typeface="JetBrains Mono"/>
              <a:ea typeface="JetBrains Mono"/>
            </a:endParaRPr>
          </a:p>
          <a:p>
            <a:r>
              <a:rPr b="0" lang="en-US" sz="1000" spc="-1" strike="noStrike">
                <a:latin typeface="Courier New"/>
              </a:rPr>
              <a:t>If a consumer sends a request with Accept header as ‘application/json’, we need to provide the JSON representation of the resource.</a:t>
            </a:r>
            <a:endParaRPr b="0" lang="en-US" sz="1000" spc="-1" strike="noStrike">
              <a:latin typeface="Courier New"/>
              <a:ea typeface="Courier New"/>
            </a:endParaRPr>
          </a:p>
          <a:p>
            <a:r>
              <a:rPr b="0" lang="en-US" sz="1000" spc="-1" strike="noStrike">
                <a:latin typeface="Courier New"/>
              </a:rPr>
              <a:t>{</a:t>
            </a:r>
            <a:endParaRPr b="0" lang="en-US" sz="1000" spc="-1" strike="noStrike">
              <a:latin typeface="Courier New"/>
              <a:ea typeface="Courier New"/>
            </a:endParaRPr>
          </a:p>
          <a:p>
            <a:r>
              <a:rPr b="0" lang="en-US" sz="1000" spc="-1" strike="noStrike">
                <a:latin typeface="Courier New"/>
              </a:rPr>
              <a:t>  </a:t>
            </a:r>
            <a:r>
              <a:rPr b="0" lang="en-US" sz="1000" spc="-1" strike="noStrike">
                <a:latin typeface="Courier New"/>
              </a:rPr>
              <a:t>"id": 10001,</a:t>
            </a:r>
            <a:endParaRPr b="0" lang="en-US" sz="1000" spc="-1" strike="noStrike">
              <a:latin typeface="Courier New"/>
              <a:ea typeface="Courier New"/>
            </a:endParaRPr>
          </a:p>
          <a:p>
            <a:r>
              <a:rPr b="0" lang="en-US" sz="1000" spc="-1" strike="noStrike">
                <a:latin typeface="Courier New"/>
              </a:rPr>
              <a:t>  </a:t>
            </a:r>
            <a:r>
              <a:rPr b="0" lang="en-US" sz="1000" spc="-1" strike="noStrike">
                <a:latin typeface="Courier New"/>
              </a:rPr>
              <a:t>"name": "Ranga",</a:t>
            </a:r>
            <a:endParaRPr b="0" lang="en-US" sz="1000" spc="-1" strike="noStrike">
              <a:latin typeface="Courier New"/>
              <a:ea typeface="Courier New"/>
            </a:endParaRPr>
          </a:p>
          <a:p>
            <a:r>
              <a:rPr b="0" lang="en-US" sz="1000" spc="-1" strike="noStrike">
                <a:latin typeface="Courier New"/>
              </a:rPr>
              <a:t>  </a:t>
            </a:r>
            <a:r>
              <a:rPr b="0" lang="en-US" sz="1000" spc="-1" strike="noStrike">
                <a:latin typeface="Courier New"/>
              </a:rPr>
              <a:t>"passportNumber": "E1234567"</a:t>
            </a:r>
            <a:endParaRPr b="0" lang="en-US" sz="1000" spc="-1" strike="noStrike">
              <a:latin typeface="Courier New"/>
              <a:ea typeface="Courier New"/>
            </a:endParaRPr>
          </a:p>
          <a:p>
            <a:r>
              <a:rPr b="0" lang="en-US" sz="1000" spc="-1" strike="noStrike">
                <a:latin typeface="Courier New"/>
              </a:rPr>
              <a:t>}</a:t>
            </a:r>
            <a:endParaRPr b="0" lang="en-US" sz="1000" spc="-1" strike="noStrike">
              <a:latin typeface="Courier New"/>
              <a:ea typeface="Courier New"/>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2293200" y="332640"/>
            <a:ext cx="43570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Architectural style</a:t>
            </a:r>
            <a:endParaRPr b="0" lang="en-US" sz="3600" spc="-1" strike="noStrike">
              <a:latin typeface="Arial"/>
            </a:endParaRPr>
          </a:p>
        </p:txBody>
      </p:sp>
      <p:pic>
        <p:nvPicPr>
          <p:cNvPr id="88" name="" descr=""/>
          <p:cNvPicPr/>
          <p:nvPr/>
        </p:nvPicPr>
        <p:blipFill>
          <a:blip r:embed="rId1"/>
          <a:stretch/>
        </p:blipFill>
        <p:spPr>
          <a:xfrm>
            <a:off x="948600" y="1523880"/>
            <a:ext cx="7314480" cy="38473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993960" y="897480"/>
            <a:ext cx="6595560" cy="2394360"/>
          </a:xfrm>
          <a:prstGeom prst="rect">
            <a:avLst/>
          </a:prstGeom>
          <a:noFill/>
          <a:ln>
            <a:noFill/>
          </a:ln>
        </p:spPr>
        <p:txBody>
          <a:bodyPr lIns="90000" rIns="90000" tIns="45000" bIns="45000">
            <a:noAutofit/>
          </a:bodyPr>
          <a:p>
            <a:r>
              <a:rPr b="0" lang="en-US" sz="1800" spc="-1" strike="noStrike">
                <a:latin typeface="Arial"/>
              </a:rPr>
              <a:t>curl -X POST \</a:t>
            </a:r>
            <a:endParaRPr b="0" lang="en-US" sz="1800" spc="-1" strike="noStrike">
              <a:latin typeface="Arial"/>
            </a:endParaRPr>
          </a:p>
          <a:p>
            <a:r>
              <a:rPr b="0" lang="en-US" sz="1800" spc="-1" strike="noStrike">
                <a:latin typeface="Arial"/>
              </a:rPr>
              <a:t>  </a:t>
            </a:r>
            <a:r>
              <a:rPr b="0" lang="en-US" sz="1800" spc="-1" strike="noStrike">
                <a:latin typeface="Arial"/>
              </a:rPr>
              <a:t>http://localhost:8080/students/ \</a:t>
            </a:r>
            <a:endParaRPr b="0" lang="en-US" sz="1800" spc="-1" strike="noStrike">
              <a:latin typeface="Arial"/>
            </a:endParaRPr>
          </a:p>
          <a:p>
            <a:r>
              <a:rPr b="0" lang="en-US" sz="1800" spc="-1" strike="noStrike">
                <a:latin typeface="Arial"/>
              </a:rPr>
              <a:t>  </a:t>
            </a:r>
            <a:r>
              <a:rPr b="0" lang="en-US" sz="1800" spc="-1" strike="noStrike">
                <a:latin typeface="Arial"/>
              </a:rPr>
              <a:t>-H 'cache-control: no-cache' \</a:t>
            </a:r>
            <a:endParaRPr b="0" lang="en-US" sz="1800" spc="-1" strike="noStrike">
              <a:latin typeface="Arial"/>
            </a:endParaRPr>
          </a:p>
          <a:p>
            <a:r>
              <a:rPr b="0" lang="en-US" sz="1800" spc="-1" strike="noStrike">
                <a:latin typeface="Arial"/>
              </a:rPr>
              <a:t>  </a:t>
            </a:r>
            <a:r>
              <a:rPr b="0" lang="en-US" sz="1800" spc="-1" strike="noStrike">
                <a:latin typeface="Arial"/>
              </a:rPr>
              <a:t>-H 'content-type: application/xml' \</a:t>
            </a:r>
            <a:endParaRPr b="0" lang="en-US" sz="1800" spc="-1" strike="noStrike">
              <a:latin typeface="Arial"/>
            </a:endParaRPr>
          </a:p>
          <a:p>
            <a:r>
              <a:rPr b="0" lang="en-US" sz="1800" spc="-1" strike="noStrike">
                <a:latin typeface="Arial"/>
              </a:rPr>
              <a:t>  </a:t>
            </a:r>
            <a:r>
              <a:rPr b="0" lang="en-US" sz="1800" spc="-1" strike="noStrike">
                <a:latin typeface="Arial"/>
              </a:rPr>
              <a:t>-d '&lt;Student&gt;</a:t>
            </a:r>
            <a:endParaRPr b="0" lang="en-US" sz="1800" spc="-1" strike="noStrike">
              <a:latin typeface="Arial"/>
            </a:endParaRPr>
          </a:p>
          <a:p>
            <a:r>
              <a:rPr b="0" lang="en-US" sz="1800" spc="-1" strike="noStrike">
                <a:latin typeface="Arial"/>
              </a:rPr>
              <a:t>    </a:t>
            </a:r>
            <a:r>
              <a:rPr b="0" lang="en-US" sz="1800" spc="-1" strike="noStrike">
                <a:latin typeface="Arial"/>
              </a:rPr>
              <a:t>&lt;name&gt;Shanker&lt;/name&gt;</a:t>
            </a:r>
            <a:endParaRPr b="0" lang="en-US" sz="1800" spc="-1" strike="noStrike">
              <a:latin typeface="Arial"/>
            </a:endParaRPr>
          </a:p>
          <a:p>
            <a:r>
              <a:rPr b="0" lang="en-US" sz="1800" spc="-1" strike="noStrike">
                <a:latin typeface="Arial"/>
              </a:rPr>
              <a:t>    </a:t>
            </a:r>
            <a:r>
              <a:rPr b="0" lang="en-US" sz="1800" spc="-1" strike="noStrike">
                <a:latin typeface="Arial"/>
              </a:rPr>
              <a:t>&lt;roll&gt;1re106&lt;/roll&gt;</a:t>
            </a:r>
            <a:endParaRPr b="0" lang="en-US" sz="1800" spc="-1" strike="noStrike">
              <a:latin typeface="Arial"/>
            </a:endParaRPr>
          </a:p>
          <a:p>
            <a:r>
              <a:rPr b="0" lang="en-US" sz="1800" spc="-1" strike="noStrike">
                <a:latin typeface="Arial"/>
              </a:rPr>
              <a:t>&lt;/Student&gt;'</a:t>
            </a:r>
            <a:endParaRPr b="0" lang="en-US" sz="1800" spc="-1" strike="noStrike">
              <a:latin typeface="Arial"/>
            </a:endParaRPr>
          </a:p>
        </p:txBody>
      </p:sp>
      <p:sp>
        <p:nvSpPr>
          <p:cNvPr id="141" name="TextShape 2"/>
          <p:cNvSpPr txBox="1"/>
          <p:nvPr/>
        </p:nvSpPr>
        <p:spPr>
          <a:xfrm>
            <a:off x="972720" y="4115880"/>
            <a:ext cx="6616800" cy="1370520"/>
          </a:xfrm>
          <a:prstGeom prst="rect">
            <a:avLst/>
          </a:prstGeom>
          <a:noFill/>
          <a:ln>
            <a:noFill/>
          </a:ln>
        </p:spPr>
        <p:txBody>
          <a:bodyPr lIns="90000" rIns="90000" tIns="45000" bIns="45000">
            <a:noAutofit/>
          </a:bodyPr>
          <a:p>
            <a:r>
              <a:rPr b="0" lang="en-US" sz="1800" spc="-1" strike="noStrike">
                <a:latin typeface="Arial"/>
              </a:rPr>
              <a:t>curl -X GET \</a:t>
            </a:r>
            <a:endParaRPr b="0" lang="en-US" sz="1800" spc="-1" strike="noStrike">
              <a:latin typeface="Arial"/>
            </a:endParaRPr>
          </a:p>
          <a:p>
            <a:r>
              <a:rPr b="0" lang="en-US" sz="1800" spc="-1" strike="noStrike">
                <a:latin typeface="Arial"/>
              </a:rPr>
              <a:t>  </a:t>
            </a:r>
            <a:r>
              <a:rPr b="0" lang="en-US" sz="1800" spc="-1" strike="noStrike">
                <a:latin typeface="Arial"/>
              </a:rPr>
              <a:t>http://localhost:8080/students/ \</a:t>
            </a:r>
            <a:endParaRPr b="0" lang="en-US" sz="1800" spc="-1" strike="noStrike">
              <a:latin typeface="Arial"/>
            </a:endParaRPr>
          </a:p>
          <a:p>
            <a:r>
              <a:rPr b="0" lang="en-US" sz="1800" spc="-1" strike="noStrike">
                <a:latin typeface="Arial"/>
              </a:rPr>
              <a:t>  </a:t>
            </a:r>
            <a:r>
              <a:rPr b="0" lang="en-US" sz="1800" spc="-1" strike="noStrike">
                <a:latin typeface="Arial"/>
              </a:rPr>
              <a:t>-H 'accept: application/xml' \</a:t>
            </a:r>
            <a:endParaRPr b="0" lang="en-US" sz="1800" spc="-1" strike="noStrike">
              <a:latin typeface="Arial"/>
            </a:endParaRPr>
          </a:p>
          <a:p>
            <a:r>
              <a:rPr b="0" lang="en-US" sz="1800" spc="-1" strike="noStrike">
                <a:latin typeface="Arial"/>
              </a:rPr>
              <a:t>  </a:t>
            </a:r>
            <a:r>
              <a:rPr b="0" lang="en-US" sz="1800" spc="-1" strike="noStrike">
                <a:latin typeface="Arial"/>
              </a:rPr>
              <a:t>-H 'cache-control: no-cache' \</a:t>
            </a:r>
            <a:endParaRPr b="0" lang="en-US" sz="1800" spc="-1" strike="noStrike">
              <a:latin typeface="Arial"/>
            </a:endParaRPr>
          </a:p>
          <a:p>
            <a:r>
              <a:rPr b="0" lang="en-US" sz="1800" spc="-1" strike="noStrike">
                <a:latin typeface="Arial"/>
              </a:rPr>
              <a:t>  </a:t>
            </a:r>
            <a:r>
              <a:rPr b="0" lang="en-US" sz="1800" spc="-1" strike="noStrike">
                <a:latin typeface="Arial"/>
              </a:rPr>
              <a:t>-H 'postman-token: cee55e76-0535-3619-20f9-d39d0aa7aa70'</a:t>
            </a:r>
            <a:endParaRPr b="0" lang="en-US" sz="1800" spc="-1" strike="noStrike">
              <a:latin typeface="Arial"/>
            </a:endParaRPr>
          </a:p>
        </p:txBody>
      </p:sp>
      <p:sp>
        <p:nvSpPr>
          <p:cNvPr id="142" name="TextShape 3"/>
          <p:cNvSpPr txBox="1"/>
          <p:nvPr/>
        </p:nvSpPr>
        <p:spPr>
          <a:xfrm>
            <a:off x="1188720" y="365760"/>
            <a:ext cx="1893600" cy="346320"/>
          </a:xfrm>
          <a:prstGeom prst="rect">
            <a:avLst/>
          </a:prstGeom>
          <a:noFill/>
          <a:ln>
            <a:noFill/>
          </a:ln>
        </p:spPr>
        <p:txBody>
          <a:bodyPr lIns="90000" rIns="90000" tIns="45000" bIns="45000">
            <a:noAutofit/>
          </a:bodyPr>
          <a:p>
            <a:r>
              <a:rPr b="0" lang="en-US" sz="1800" spc="-1" strike="noStrike">
                <a:latin typeface="Arial"/>
              </a:rPr>
              <a:t>Store Resource: </a:t>
            </a:r>
            <a:endParaRPr b="0" lang="en-US" sz="1800" spc="-1" strike="noStrike">
              <a:latin typeface="Arial"/>
            </a:endParaRPr>
          </a:p>
        </p:txBody>
      </p:sp>
      <p:sp>
        <p:nvSpPr>
          <p:cNvPr id="143" name="TextShape 4"/>
          <p:cNvSpPr txBox="1"/>
          <p:nvPr/>
        </p:nvSpPr>
        <p:spPr>
          <a:xfrm>
            <a:off x="1097280" y="3769560"/>
            <a:ext cx="1589040" cy="346320"/>
          </a:xfrm>
          <a:prstGeom prst="rect">
            <a:avLst/>
          </a:prstGeom>
          <a:noFill/>
          <a:ln>
            <a:noFill/>
          </a:ln>
        </p:spPr>
        <p:txBody>
          <a:bodyPr lIns="90000" rIns="90000" tIns="45000" bIns="45000">
            <a:noAutofit/>
          </a:bodyPr>
          <a:p>
            <a:r>
              <a:rPr b="0" lang="en-US" sz="1800" spc="-1" strike="noStrike">
                <a:latin typeface="Arial"/>
              </a:rPr>
              <a:t>Get Resource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548640" y="1371600"/>
            <a:ext cx="6583680" cy="2302920"/>
          </a:xfrm>
          <a:prstGeom prst="rect">
            <a:avLst/>
          </a:prstGeom>
          <a:noFill/>
          <a:ln>
            <a:noFill/>
          </a:ln>
        </p:spPr>
        <p:txBody>
          <a:bodyPr lIns="90000" rIns="90000" tIns="45000" bIns="45000">
            <a:noAutofit/>
          </a:bodyPr>
          <a:p>
            <a:r>
              <a:rPr b="0" lang="en-US" sz="1800" spc="-1" strike="noStrike">
                <a:latin typeface="Arial"/>
              </a:rPr>
              <a:t>curl -X PUT \</a:t>
            </a:r>
            <a:endParaRPr b="0" lang="en-US" sz="1800" spc="-1" strike="noStrike">
              <a:latin typeface="Arial"/>
            </a:endParaRPr>
          </a:p>
          <a:p>
            <a:r>
              <a:rPr b="0" lang="en-US" sz="1800" spc="-1" strike="noStrike">
                <a:latin typeface="Arial"/>
              </a:rPr>
              <a:t>  </a:t>
            </a:r>
            <a:r>
              <a:rPr b="0" lang="en-US" sz="1800" spc="-1" strike="noStrike">
                <a:latin typeface="Arial"/>
              </a:rPr>
              <a:t>http://localhost:8080/students/1 \</a:t>
            </a:r>
            <a:endParaRPr b="0" lang="en-US" sz="1800" spc="-1" strike="noStrike">
              <a:latin typeface="Arial"/>
            </a:endParaRPr>
          </a:p>
          <a:p>
            <a:r>
              <a:rPr b="0" lang="en-US" sz="1800" spc="-1" strike="noStrike">
                <a:latin typeface="Arial"/>
              </a:rPr>
              <a:t>  </a:t>
            </a:r>
            <a:r>
              <a:rPr b="0" lang="en-US" sz="1800" spc="-1" strike="noStrike">
                <a:latin typeface="Arial"/>
              </a:rPr>
              <a:t>-H 'cache-control: no-cache' \</a:t>
            </a:r>
            <a:endParaRPr b="0" lang="en-US" sz="1800" spc="-1" strike="noStrike">
              <a:latin typeface="Arial"/>
            </a:endParaRPr>
          </a:p>
          <a:p>
            <a:r>
              <a:rPr b="0" lang="en-US" sz="1800" spc="-1" strike="noStrike">
                <a:latin typeface="Arial"/>
              </a:rPr>
              <a:t>  </a:t>
            </a:r>
            <a:r>
              <a:rPr b="0" lang="en-US" sz="1800" spc="-1" strike="noStrike">
                <a:latin typeface="Arial"/>
              </a:rPr>
              <a:t>-H 'content-type: application/xml' \</a:t>
            </a:r>
            <a:endParaRPr b="0" lang="en-US" sz="1800" spc="-1" strike="noStrike">
              <a:latin typeface="Arial"/>
            </a:endParaRPr>
          </a:p>
          <a:p>
            <a:r>
              <a:rPr b="0" lang="en-US" sz="1800" spc="-1" strike="noStrike">
                <a:latin typeface="Arial"/>
              </a:rPr>
              <a:t>  </a:t>
            </a:r>
            <a:r>
              <a:rPr b="0" lang="en-US" sz="1800" spc="-1" strike="noStrike">
                <a:latin typeface="Arial"/>
              </a:rPr>
              <a:t>-d '&lt;Student&gt;</a:t>
            </a:r>
            <a:endParaRPr b="0" lang="en-US" sz="1800" spc="-1" strike="noStrike">
              <a:latin typeface="Arial"/>
            </a:endParaRPr>
          </a:p>
          <a:p>
            <a:r>
              <a:rPr b="0" lang="en-US" sz="1800" spc="-1" strike="noStrike">
                <a:latin typeface="Arial"/>
              </a:rPr>
              <a:t>    </a:t>
            </a:r>
            <a:r>
              <a:rPr b="0" lang="en-US" sz="1800" spc="-1" strike="noStrike">
                <a:latin typeface="Arial"/>
              </a:rPr>
              <a:t>&lt;name&gt;Rama&lt;/name&gt;</a:t>
            </a:r>
            <a:endParaRPr b="0" lang="en-US" sz="1800" spc="-1" strike="noStrike">
              <a:latin typeface="Arial"/>
            </a:endParaRPr>
          </a:p>
          <a:p>
            <a:r>
              <a:rPr b="0" lang="en-US" sz="1800" spc="-1" strike="noStrike">
                <a:latin typeface="Arial"/>
              </a:rPr>
              <a:t>    </a:t>
            </a:r>
            <a:r>
              <a:rPr b="0" lang="en-US" sz="1800" spc="-1" strike="noStrike">
                <a:latin typeface="Arial"/>
              </a:rPr>
              <a:t>&lt;roll&gt;1re106&lt;/roll&gt;</a:t>
            </a:r>
            <a:endParaRPr b="0" lang="en-US" sz="1800" spc="-1" strike="noStrike">
              <a:latin typeface="Arial"/>
            </a:endParaRPr>
          </a:p>
          <a:p>
            <a:r>
              <a:rPr b="0" lang="en-US" sz="1800" spc="-1" strike="noStrike">
                <a:latin typeface="Arial"/>
              </a:rPr>
              <a:t>&lt;/Student&gt;'</a:t>
            </a:r>
            <a:endParaRPr b="0" lang="en-US" sz="1800" spc="-1" strike="noStrike">
              <a:latin typeface="Arial"/>
            </a:endParaRPr>
          </a:p>
        </p:txBody>
      </p:sp>
      <p:sp>
        <p:nvSpPr>
          <p:cNvPr id="145" name="TextShape 2"/>
          <p:cNvSpPr txBox="1"/>
          <p:nvPr/>
        </p:nvSpPr>
        <p:spPr>
          <a:xfrm>
            <a:off x="731520" y="640080"/>
            <a:ext cx="1828800" cy="602280"/>
          </a:xfrm>
          <a:prstGeom prst="rect">
            <a:avLst/>
          </a:prstGeom>
          <a:noFill/>
          <a:ln>
            <a:noFill/>
          </a:ln>
        </p:spPr>
        <p:txBody>
          <a:bodyPr lIns="90000" rIns="90000" tIns="45000" bIns="45000">
            <a:noAutofit/>
          </a:bodyPr>
          <a:p>
            <a:r>
              <a:rPr b="0" lang="en-US" sz="1800" spc="-1" strike="noStrike">
                <a:latin typeface="Arial"/>
              </a:rPr>
              <a:t>Update content:</a:t>
            </a:r>
            <a:endParaRPr b="0" lang="en-US" sz="1800" spc="-1" strike="noStrike">
              <a:latin typeface="Arial"/>
            </a:endParaRPr>
          </a:p>
        </p:txBody>
      </p:sp>
      <p:sp>
        <p:nvSpPr>
          <p:cNvPr id="146" name="TextShape 3"/>
          <p:cNvSpPr txBox="1"/>
          <p:nvPr/>
        </p:nvSpPr>
        <p:spPr>
          <a:xfrm>
            <a:off x="731520" y="3931920"/>
            <a:ext cx="1866240" cy="346320"/>
          </a:xfrm>
          <a:prstGeom prst="rect">
            <a:avLst/>
          </a:prstGeom>
          <a:noFill/>
          <a:ln>
            <a:noFill/>
          </a:ln>
        </p:spPr>
        <p:txBody>
          <a:bodyPr lIns="90000" rIns="90000" tIns="45000" bIns="45000">
            <a:noAutofit/>
          </a:bodyPr>
          <a:p>
            <a:r>
              <a:rPr b="0" lang="en-US" sz="1800" spc="-1" strike="noStrike">
                <a:latin typeface="Arial"/>
              </a:rPr>
              <a:t>Remove header:</a:t>
            </a:r>
            <a:endParaRPr b="0" lang="en-US" sz="1800" spc="-1" strike="noStrike">
              <a:latin typeface="Arial"/>
            </a:endParaRPr>
          </a:p>
        </p:txBody>
      </p:sp>
      <p:sp>
        <p:nvSpPr>
          <p:cNvPr id="147" name="TextShape 4"/>
          <p:cNvSpPr txBox="1"/>
          <p:nvPr/>
        </p:nvSpPr>
        <p:spPr>
          <a:xfrm rot="16800">
            <a:off x="183600" y="4303800"/>
            <a:ext cx="2565720" cy="346320"/>
          </a:xfrm>
          <a:prstGeom prst="rect">
            <a:avLst/>
          </a:prstGeom>
          <a:noFill/>
          <a:ln>
            <a:noFill/>
          </a:ln>
        </p:spPr>
        <p:txBody>
          <a:bodyPr lIns="90000" rIns="90000" tIns="45000" bIns="45000">
            <a:noAutofit/>
          </a:bodyPr>
          <a:p>
            <a:r>
              <a:rPr b="0" lang="en-US" sz="1800" spc="-1" strike="noStrike">
                <a:latin typeface="Arial"/>
              </a:rPr>
              <a:t>Default its support json:</a:t>
            </a:r>
            <a:endParaRPr b="0" lang="en-US" sz="1800" spc="-1" strike="noStrike">
              <a:latin typeface="Arial"/>
            </a:endParaRPr>
          </a:p>
        </p:txBody>
      </p:sp>
      <p:pic>
        <p:nvPicPr>
          <p:cNvPr id="148" name="" descr=""/>
          <p:cNvPicPr/>
          <p:nvPr/>
        </p:nvPicPr>
        <p:blipFill>
          <a:blip r:embed="rId1"/>
          <a:stretch/>
        </p:blipFill>
        <p:spPr>
          <a:xfrm>
            <a:off x="2617920" y="3760560"/>
            <a:ext cx="6068880" cy="21830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1" descr=""/>
          <p:cNvPicPr/>
          <p:nvPr/>
        </p:nvPicPr>
        <p:blipFill>
          <a:blip r:embed="rId1"/>
          <a:stretch/>
        </p:blipFill>
        <p:spPr>
          <a:xfrm>
            <a:off x="2195640" y="1124640"/>
            <a:ext cx="5210640" cy="4894920"/>
          </a:xfrm>
          <a:prstGeom prst="rect">
            <a:avLst/>
          </a:prstGeom>
          <a:ln>
            <a:noFill/>
          </a:ln>
        </p:spPr>
      </p:pic>
      <p:sp>
        <p:nvSpPr>
          <p:cNvPr id="150" name="Line 1"/>
          <p:cNvSpPr/>
          <p:nvPr/>
        </p:nvSpPr>
        <p:spPr>
          <a:xfrm flipH="1" flipV="1">
            <a:off x="3852360" y="620640"/>
            <a:ext cx="1080" cy="511236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1" name="Line 2"/>
          <p:cNvSpPr/>
          <p:nvPr/>
        </p:nvSpPr>
        <p:spPr>
          <a:xfrm flipH="1" flipV="1">
            <a:off x="4662360" y="622440"/>
            <a:ext cx="3600" cy="514152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2" name="Line 3"/>
          <p:cNvSpPr/>
          <p:nvPr/>
        </p:nvSpPr>
        <p:spPr>
          <a:xfrm flipV="1">
            <a:off x="5510880" y="620640"/>
            <a:ext cx="0" cy="511236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3" name="CustomShape 4"/>
          <p:cNvSpPr/>
          <p:nvPr/>
        </p:nvSpPr>
        <p:spPr>
          <a:xfrm>
            <a:off x="6183720" y="1509840"/>
            <a:ext cx="2686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PRESENTATION LAYER</a:t>
            </a:r>
            <a:endParaRPr b="0" lang="en-US" sz="1800" spc="-1" strike="noStrike">
              <a:latin typeface="Arial"/>
            </a:endParaRPr>
          </a:p>
        </p:txBody>
      </p:sp>
      <p:sp>
        <p:nvSpPr>
          <p:cNvPr id="154" name="CustomShape 5"/>
          <p:cNvSpPr/>
          <p:nvPr/>
        </p:nvSpPr>
        <p:spPr>
          <a:xfrm>
            <a:off x="6159240" y="3064320"/>
            <a:ext cx="2884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BUSINESS LOGIC LAYER</a:t>
            </a:r>
            <a:endParaRPr b="0" lang="en-US" sz="1800" spc="-1" strike="noStrike">
              <a:latin typeface="Arial"/>
            </a:endParaRPr>
          </a:p>
        </p:txBody>
      </p:sp>
      <p:sp>
        <p:nvSpPr>
          <p:cNvPr id="155" name="CustomShape 6"/>
          <p:cNvSpPr/>
          <p:nvPr/>
        </p:nvSpPr>
        <p:spPr>
          <a:xfrm>
            <a:off x="6301800" y="5023080"/>
            <a:ext cx="216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DATABASE LAYER</a:t>
            </a:r>
            <a:endParaRPr b="0" lang="en-US" sz="1800" spc="-1" strike="noStrike">
              <a:latin typeface="Arial"/>
            </a:endParaRPr>
          </a:p>
        </p:txBody>
      </p:sp>
      <p:sp>
        <p:nvSpPr>
          <p:cNvPr id="156" name="CustomShape 7"/>
          <p:cNvSpPr/>
          <p:nvPr/>
        </p:nvSpPr>
        <p:spPr>
          <a:xfrm>
            <a:off x="92520" y="11664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A monolith</a:t>
            </a:r>
            <a:endParaRPr b="0" lang="en-US" sz="2400" spc="-1" strike="noStrike">
              <a:latin typeface="Arial"/>
            </a:endParaRPr>
          </a:p>
        </p:txBody>
      </p:sp>
      <p:sp>
        <p:nvSpPr>
          <p:cNvPr id="157" name="CustomShape 8"/>
          <p:cNvSpPr/>
          <p:nvPr/>
        </p:nvSpPr>
        <p:spPr>
          <a:xfrm>
            <a:off x="294012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A</a:t>
            </a:r>
            <a:endParaRPr b="0" lang="en-US" sz="1400" spc="-1" strike="noStrike">
              <a:latin typeface="Arial"/>
            </a:endParaRPr>
          </a:p>
        </p:txBody>
      </p:sp>
      <p:sp>
        <p:nvSpPr>
          <p:cNvPr id="158" name="CustomShape 9"/>
          <p:cNvSpPr/>
          <p:nvPr/>
        </p:nvSpPr>
        <p:spPr>
          <a:xfrm>
            <a:off x="380664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B</a:t>
            </a:r>
            <a:endParaRPr b="0" lang="en-US" sz="1400" spc="-1" strike="noStrike">
              <a:latin typeface="Arial"/>
            </a:endParaRPr>
          </a:p>
        </p:txBody>
      </p:sp>
      <p:sp>
        <p:nvSpPr>
          <p:cNvPr id="159" name="CustomShape 10"/>
          <p:cNvSpPr/>
          <p:nvPr/>
        </p:nvSpPr>
        <p:spPr>
          <a:xfrm>
            <a:off x="469476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c</a:t>
            </a:r>
            <a:endParaRPr b="0" lang="en-US" sz="1400" spc="-1" strike="noStrike">
              <a:latin typeface="Arial"/>
            </a:endParaRPr>
          </a:p>
        </p:txBody>
      </p:sp>
      <p:sp>
        <p:nvSpPr>
          <p:cNvPr id="160" name="CustomShape 11"/>
          <p:cNvSpPr/>
          <p:nvPr/>
        </p:nvSpPr>
        <p:spPr>
          <a:xfrm>
            <a:off x="564336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D</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2" descr="C:\Users\Samuel\Google Drive\Dubna\Sans titre - 26-.png"/>
          <p:cNvPicPr/>
          <p:nvPr/>
        </p:nvPicPr>
        <p:blipFill>
          <a:blip r:embed="rId1"/>
          <a:stretch/>
        </p:blipFill>
        <p:spPr>
          <a:xfrm>
            <a:off x="251640" y="2061000"/>
            <a:ext cx="3526560" cy="2423880"/>
          </a:xfrm>
          <a:prstGeom prst="rect">
            <a:avLst/>
          </a:prstGeom>
          <a:ln>
            <a:noFill/>
          </a:ln>
        </p:spPr>
      </p:pic>
      <p:pic>
        <p:nvPicPr>
          <p:cNvPr id="162" name="Picture 3" descr="C:\Users\Samuel\Google Drive\Dubna\Sans titre - 27-.png"/>
          <p:cNvPicPr/>
          <p:nvPr/>
        </p:nvPicPr>
        <p:blipFill>
          <a:blip r:embed="rId2"/>
          <a:stretch/>
        </p:blipFill>
        <p:spPr>
          <a:xfrm>
            <a:off x="4860000" y="1772640"/>
            <a:ext cx="4318560" cy="3049920"/>
          </a:xfrm>
          <a:prstGeom prst="rect">
            <a:avLst/>
          </a:prstGeom>
          <a:ln>
            <a:noFill/>
          </a:ln>
        </p:spPr>
      </p:pic>
      <p:pic>
        <p:nvPicPr>
          <p:cNvPr id="163" name="Picture 3" descr="C:\Users\Samuel\Google Drive\Dubna\Sans titre - 28 (3) line.png"/>
          <p:cNvPicPr/>
          <p:nvPr/>
        </p:nvPicPr>
        <p:blipFill>
          <a:blip r:embed="rId3"/>
          <a:stretch/>
        </p:blipFill>
        <p:spPr>
          <a:xfrm>
            <a:off x="4224600" y="1124640"/>
            <a:ext cx="496440" cy="5329440"/>
          </a:xfrm>
          <a:prstGeom prst="rect">
            <a:avLst/>
          </a:prstGeom>
          <a:ln>
            <a:noFill/>
          </a:ln>
        </p:spPr>
      </p:pic>
      <p:sp>
        <p:nvSpPr>
          <p:cNvPr id="164" name="CustomShape 1"/>
          <p:cNvSpPr/>
          <p:nvPr/>
        </p:nvSpPr>
        <p:spPr>
          <a:xfrm>
            <a:off x="4083120" y="528120"/>
            <a:ext cx="781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3600" spc="-1" strike="noStrike">
                <a:solidFill>
                  <a:srgbClr val="000000"/>
                </a:solidFill>
                <a:latin typeface="Claire Hand"/>
                <a:ea typeface="DejaVu Sans"/>
              </a:rPr>
              <a:t>VS</a:t>
            </a:r>
            <a:endParaRPr b="0" lang="en-US" sz="3600" spc="-1" strike="noStrike">
              <a:latin typeface="Arial"/>
            </a:endParaRPr>
          </a:p>
        </p:txBody>
      </p:sp>
      <p:sp>
        <p:nvSpPr>
          <p:cNvPr id="165" name="CustomShape 2"/>
          <p:cNvSpPr/>
          <p:nvPr/>
        </p:nvSpPr>
        <p:spPr>
          <a:xfrm>
            <a:off x="1504080" y="5690880"/>
            <a:ext cx="152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monolith</a:t>
            </a:r>
            <a:endParaRPr b="0" lang="en-US" sz="2400" spc="-1" strike="noStrike">
              <a:latin typeface="Arial"/>
            </a:endParaRPr>
          </a:p>
        </p:txBody>
      </p:sp>
      <p:sp>
        <p:nvSpPr>
          <p:cNvPr id="166" name="CustomShape 3"/>
          <p:cNvSpPr/>
          <p:nvPr/>
        </p:nvSpPr>
        <p:spPr>
          <a:xfrm>
            <a:off x="5679360" y="569088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Picture 1" descr=""/>
          <p:cNvPicPr/>
          <p:nvPr/>
        </p:nvPicPr>
        <p:blipFill>
          <a:blip r:embed="rId1"/>
          <a:stretch/>
        </p:blipFill>
        <p:spPr>
          <a:xfrm>
            <a:off x="581040" y="1626840"/>
            <a:ext cx="3874680" cy="3639600"/>
          </a:xfrm>
          <a:prstGeom prst="rect">
            <a:avLst/>
          </a:prstGeom>
          <a:ln>
            <a:noFill/>
          </a:ln>
        </p:spPr>
      </p:pic>
      <p:sp>
        <p:nvSpPr>
          <p:cNvPr id="168" name="CustomShape 1"/>
          <p:cNvSpPr/>
          <p:nvPr/>
        </p:nvSpPr>
        <p:spPr>
          <a:xfrm>
            <a:off x="1185120" y="1838880"/>
            <a:ext cx="2398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PRESENTATION LAYER</a:t>
            </a:r>
            <a:endParaRPr b="0" lang="en-US" sz="1600" spc="-1" strike="noStrike">
              <a:latin typeface="Arial"/>
            </a:endParaRPr>
          </a:p>
        </p:txBody>
      </p:sp>
      <p:sp>
        <p:nvSpPr>
          <p:cNvPr id="169" name="CustomShape 2"/>
          <p:cNvSpPr/>
          <p:nvPr/>
        </p:nvSpPr>
        <p:spPr>
          <a:xfrm>
            <a:off x="1152000" y="2912400"/>
            <a:ext cx="2572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BUSINESS LOGIC LAYER</a:t>
            </a:r>
            <a:endParaRPr b="0" lang="en-US" sz="1600" spc="-1" strike="noStrike">
              <a:latin typeface="Arial"/>
            </a:endParaRPr>
          </a:p>
        </p:txBody>
      </p:sp>
      <p:sp>
        <p:nvSpPr>
          <p:cNvPr id="170" name="CustomShape 3"/>
          <p:cNvSpPr/>
          <p:nvPr/>
        </p:nvSpPr>
        <p:spPr>
          <a:xfrm>
            <a:off x="1553400" y="4642200"/>
            <a:ext cx="193212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DATABASE LAYER</a:t>
            </a:r>
            <a:endParaRPr b="0" lang="en-US" sz="1600" spc="-1" strike="noStrike">
              <a:latin typeface="Arial"/>
            </a:endParaRPr>
          </a:p>
        </p:txBody>
      </p:sp>
      <p:sp>
        <p:nvSpPr>
          <p:cNvPr id="171" name="CustomShape 4"/>
          <p:cNvSpPr/>
          <p:nvPr/>
        </p:nvSpPr>
        <p:spPr>
          <a:xfrm>
            <a:off x="135000" y="12816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
        <p:nvSpPr>
          <p:cNvPr id="172" name="CustomShape 5"/>
          <p:cNvSpPr/>
          <p:nvPr/>
        </p:nvSpPr>
        <p:spPr>
          <a:xfrm>
            <a:off x="3668760" y="1560600"/>
            <a:ext cx="54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e32607"/>
                </a:solidFill>
                <a:latin typeface="Claire Hand"/>
                <a:ea typeface="DejaVu Sans"/>
              </a:rPr>
              <a:t>API</a:t>
            </a:r>
            <a:endParaRPr b="0" lang="en-US" sz="1800" spc="-1" strike="noStrike">
              <a:latin typeface="Arial"/>
            </a:endParaRPr>
          </a:p>
        </p:txBody>
      </p:sp>
      <p:sp>
        <p:nvSpPr>
          <p:cNvPr id="173" name="CustomShape 6"/>
          <p:cNvSpPr/>
          <p:nvPr/>
        </p:nvSpPr>
        <p:spPr>
          <a:xfrm>
            <a:off x="3538080" y="1863360"/>
            <a:ext cx="312120" cy="312120"/>
          </a:xfrm>
          <a:prstGeom prst="ellipse">
            <a:avLst/>
          </a:prstGeom>
          <a:solidFill>
            <a:schemeClr val="bg1"/>
          </a:solidFill>
          <a:ln>
            <a:solidFill>
              <a:srgbClr val="e32607"/>
            </a:solidFill>
            <a:round/>
          </a:ln>
        </p:spPr>
        <p:style>
          <a:lnRef idx="2">
            <a:schemeClr val="accent1">
              <a:shade val="50000"/>
            </a:schemeClr>
          </a:lnRef>
          <a:fillRef idx="1">
            <a:schemeClr val="accent1"/>
          </a:fillRef>
          <a:effectRef idx="0">
            <a:schemeClr val="accent1"/>
          </a:effectRef>
          <a:fontRef idx="minor"/>
        </p:style>
      </p:sp>
      <p:pic>
        <p:nvPicPr>
          <p:cNvPr id="174" name="Picture 7" descr=""/>
          <p:cNvPicPr/>
          <p:nvPr/>
        </p:nvPicPr>
        <p:blipFill>
          <a:blip r:embed="rId2"/>
          <a:stretch/>
        </p:blipFill>
        <p:spPr>
          <a:xfrm rot="16200000">
            <a:off x="5298840" y="2151720"/>
            <a:ext cx="3477240" cy="2199960"/>
          </a:xfrm>
          <a:prstGeom prst="rect">
            <a:avLst/>
          </a:prstGeom>
          <a:ln>
            <a:noFill/>
          </a:ln>
        </p:spPr>
      </p:pic>
      <p:sp>
        <p:nvSpPr>
          <p:cNvPr id="175" name="CustomShape 7"/>
          <p:cNvSpPr/>
          <p:nvPr/>
        </p:nvSpPr>
        <p:spPr>
          <a:xfrm>
            <a:off x="6092640" y="1927080"/>
            <a:ext cx="312120" cy="312120"/>
          </a:xfrm>
          <a:prstGeom prst="ellipse">
            <a:avLst/>
          </a:prstGeom>
          <a:solidFill>
            <a:schemeClr val="bg1"/>
          </a:solidFill>
          <a:ln>
            <a:solidFill>
              <a:srgbClr val="e32607"/>
            </a:solidFill>
            <a:round/>
          </a:ln>
        </p:spPr>
        <p:style>
          <a:lnRef idx="2">
            <a:schemeClr val="accent1">
              <a:shade val="50000"/>
            </a:schemeClr>
          </a:lnRef>
          <a:fillRef idx="1">
            <a:schemeClr val="accent1"/>
          </a:fillRef>
          <a:effectRef idx="0">
            <a:schemeClr val="accent1"/>
          </a:effectRef>
          <a:fontRef idx="minor"/>
        </p:style>
      </p:sp>
      <p:sp>
        <p:nvSpPr>
          <p:cNvPr id="176" name="CustomShape 8"/>
          <p:cNvSpPr/>
          <p:nvPr/>
        </p:nvSpPr>
        <p:spPr>
          <a:xfrm>
            <a:off x="5667120" y="1671120"/>
            <a:ext cx="54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e32607"/>
                </a:solidFill>
                <a:latin typeface="Claire Hand"/>
                <a:ea typeface="DejaVu Sans"/>
              </a:rPr>
              <a:t>API</a:t>
            </a:r>
            <a:endParaRPr b="0" lang="en-US" sz="1800" spc="-1" strike="noStrike">
              <a:latin typeface="Arial"/>
            </a:endParaRPr>
          </a:p>
        </p:txBody>
      </p:sp>
      <p:sp>
        <p:nvSpPr>
          <p:cNvPr id="177" name="Line 9"/>
          <p:cNvSpPr/>
          <p:nvPr/>
        </p:nvSpPr>
        <p:spPr>
          <a:xfrm>
            <a:off x="6321600" y="3250440"/>
            <a:ext cx="1715040" cy="0"/>
          </a:xfrm>
          <a:prstGeom prst="line">
            <a:avLst/>
          </a:prstGeom>
          <a:ln w="28440">
            <a:solidFill>
              <a:schemeClr val="tx1">
                <a:lumMod val="50000"/>
                <a:lumOff val="50000"/>
              </a:schemeClr>
            </a:solidFill>
            <a:prstDash val="lgDash"/>
            <a:round/>
          </a:ln>
        </p:spPr>
        <p:style>
          <a:lnRef idx="1">
            <a:schemeClr val="accent1"/>
          </a:lnRef>
          <a:fillRef idx="0">
            <a:schemeClr val="accent1"/>
          </a:fillRef>
          <a:effectRef idx="0">
            <a:schemeClr val="accent1"/>
          </a:effectRef>
          <a:fontRef idx="minor"/>
        </p:style>
      </p:sp>
      <p:sp>
        <p:nvSpPr>
          <p:cNvPr id="178" name="CustomShape 10"/>
          <p:cNvSpPr/>
          <p:nvPr/>
        </p:nvSpPr>
        <p:spPr>
          <a:xfrm>
            <a:off x="6251760" y="2277360"/>
            <a:ext cx="194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BUSINESS LOGIC </a:t>
            </a:r>
            <a:endParaRPr b="0" lang="en-US" sz="1600" spc="-1" strike="noStrike">
              <a:latin typeface="Arial"/>
            </a:endParaRPr>
          </a:p>
          <a:p>
            <a:pPr algn="ctr">
              <a:lnSpc>
                <a:spcPct val="100000"/>
              </a:lnSpc>
            </a:pPr>
            <a:r>
              <a:rPr b="0" lang="en-US" sz="1600" spc="-1" strike="noStrike">
                <a:solidFill>
                  <a:srgbClr val="000000"/>
                </a:solidFill>
                <a:latin typeface="Claire Hand"/>
                <a:ea typeface="DejaVu Sans"/>
              </a:rPr>
              <a:t>LAYER</a:t>
            </a:r>
            <a:endParaRPr b="0" lang="en-US" sz="1600" spc="-1" strike="noStrike">
              <a:latin typeface="Arial"/>
            </a:endParaRPr>
          </a:p>
        </p:txBody>
      </p:sp>
      <p:sp>
        <p:nvSpPr>
          <p:cNvPr id="179" name="CustomShape 11"/>
          <p:cNvSpPr/>
          <p:nvPr/>
        </p:nvSpPr>
        <p:spPr>
          <a:xfrm>
            <a:off x="6255720" y="4260240"/>
            <a:ext cx="193212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DATABASE LAYER</a:t>
            </a:r>
            <a:endParaRPr b="0" lang="en-US" sz="1600" spc="-1" strike="noStrike">
              <a:latin typeface="Arial"/>
            </a:endParaRPr>
          </a:p>
        </p:txBody>
      </p:sp>
      <p:pic>
        <p:nvPicPr>
          <p:cNvPr id="180" name="Picture 1" descr=""/>
          <p:cNvPicPr/>
          <p:nvPr/>
        </p:nvPicPr>
        <p:blipFill>
          <a:blip r:embed="rId3"/>
          <a:srcRect l="1642" t="52092" r="-1642" b="-52092"/>
          <a:stretch/>
        </p:blipFill>
        <p:spPr>
          <a:xfrm>
            <a:off x="6406560" y="3396240"/>
            <a:ext cx="1508760" cy="1726560"/>
          </a:xfrm>
          <a:prstGeom prst="rect">
            <a:avLst/>
          </a:prstGeom>
          <a:ln>
            <a:noFill/>
          </a:ln>
        </p:spPr>
      </p:pic>
      <p:sp>
        <p:nvSpPr>
          <p:cNvPr id="181" name="Line 12"/>
          <p:cNvSpPr/>
          <p:nvPr/>
        </p:nvSpPr>
        <p:spPr>
          <a:xfrm>
            <a:off x="3851640" y="2035080"/>
            <a:ext cx="2241000" cy="48600"/>
          </a:xfrm>
          <a:prstGeom prst="line">
            <a:avLst/>
          </a:prstGeom>
          <a:ln w="19080">
            <a:solidFill>
              <a:srgbClr val="e32607"/>
            </a:solidFill>
            <a:round/>
            <a:tailEnd len="med" type="arrow" w="med"/>
          </a:ln>
        </p:spPr>
        <p:style>
          <a:lnRef idx="1">
            <a:schemeClr val="accent1"/>
          </a:lnRef>
          <a:fillRef idx="0">
            <a:schemeClr val="accent1"/>
          </a:fillRef>
          <a:effectRef idx="0">
            <a:schemeClr val="accent1"/>
          </a:effectRef>
          <a:fontRef idx="minor"/>
        </p:style>
      </p:sp>
      <p:sp>
        <p:nvSpPr>
          <p:cNvPr id="182" name="CustomShape 13"/>
          <p:cNvSpPr/>
          <p:nvPr/>
        </p:nvSpPr>
        <p:spPr>
          <a:xfrm>
            <a:off x="3824640" y="1776240"/>
            <a:ext cx="9889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400" spc="-1" strike="noStrike">
                <a:solidFill>
                  <a:srgbClr val="000000"/>
                </a:solidFill>
                <a:latin typeface="Claire Hand"/>
                <a:ea typeface="DejaVu Sans"/>
              </a:rPr>
              <a:t>consume</a:t>
            </a:r>
            <a:endParaRPr b="0" lang="en-US" sz="1400" spc="-1" strike="noStrike">
              <a:latin typeface="Arial"/>
            </a:endParaRPr>
          </a:p>
        </p:txBody>
      </p:sp>
      <p:sp>
        <p:nvSpPr>
          <p:cNvPr id="183" name="CustomShape 14"/>
          <p:cNvSpPr/>
          <p:nvPr/>
        </p:nvSpPr>
        <p:spPr>
          <a:xfrm>
            <a:off x="5201280" y="2091960"/>
            <a:ext cx="89604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400" spc="-1" strike="noStrike">
                <a:solidFill>
                  <a:srgbClr val="000000"/>
                </a:solidFill>
                <a:latin typeface="Claire Hand"/>
                <a:ea typeface="DejaVu Sans"/>
              </a:rPr>
              <a:t>Produce</a:t>
            </a:r>
            <a:endParaRPr b="0" lang="en-US" sz="1400" spc="-1" strike="noStrike">
              <a:latin typeface="Arial"/>
            </a:endParaRPr>
          </a:p>
        </p:txBody>
      </p:sp>
      <p:sp>
        <p:nvSpPr>
          <p:cNvPr id="184" name="CustomShape 15"/>
          <p:cNvSpPr/>
          <p:nvPr/>
        </p:nvSpPr>
        <p:spPr>
          <a:xfrm>
            <a:off x="1702800" y="5346000"/>
            <a:ext cx="1830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laire Hand"/>
                <a:ea typeface="DejaVu Sans"/>
              </a:rPr>
              <a:t>Microservice 1</a:t>
            </a:r>
            <a:endParaRPr b="0" lang="en-US" sz="1800" spc="-1" strike="noStrike">
              <a:latin typeface="Arial"/>
            </a:endParaRPr>
          </a:p>
        </p:txBody>
      </p:sp>
      <p:sp>
        <p:nvSpPr>
          <p:cNvPr id="185" name="CustomShape 16"/>
          <p:cNvSpPr/>
          <p:nvPr/>
        </p:nvSpPr>
        <p:spPr>
          <a:xfrm>
            <a:off x="6420240" y="5038200"/>
            <a:ext cx="1830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laire Hand"/>
                <a:ea typeface="DejaVu Sans"/>
              </a:rPr>
              <a:t>Microservice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1811520" y="1700640"/>
            <a:ext cx="4908960" cy="4113000"/>
          </a:xfrm>
          <a:prstGeom prst="rect">
            <a:avLst/>
          </a:prstGeom>
          <a:noFill/>
          <a:ln>
            <a:noFill/>
          </a:ln>
        </p:spPr>
        <p:style>
          <a:lnRef idx="0"/>
          <a:fillRef idx="0"/>
          <a:effectRef idx="0"/>
          <a:fontRef idx="minor"/>
        </p:style>
        <p:txBody>
          <a:bodyPr wrap="none" lIns="90000" rIns="90000" tIns="45000" bIns="45000">
            <a:spAutoFit/>
          </a:bodyPr>
          <a:p>
            <a:pPr marL="343080" indent="-341280">
              <a:lnSpc>
                <a:spcPct val="100000"/>
              </a:lnSpc>
              <a:buSzPct val="100000"/>
              <a:buBlip>
                <a:blip r:embed="rId1"/>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Modularity</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2"/>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Autonomous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3"/>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hide implementation details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4"/>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automation</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5"/>
              </a:buBlip>
            </a:pPr>
            <a:r>
              <a:rPr b="0" lang="fr-FR"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Stateless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6"/>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highly  observable</a:t>
            </a:r>
            <a:endParaRPr b="0" lang="en-US" sz="2400" spc="-1" strike="noStrike">
              <a:latin typeface="Arial"/>
            </a:endParaRPr>
          </a:p>
        </p:txBody>
      </p:sp>
      <p:sp>
        <p:nvSpPr>
          <p:cNvPr id="187" name="CustomShape 2"/>
          <p:cNvSpPr/>
          <p:nvPr/>
        </p:nvSpPr>
        <p:spPr>
          <a:xfrm>
            <a:off x="1855800" y="642600"/>
            <a:ext cx="2386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principles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Picture 3" descr="C:\Users\Samuel\Google Drive\Dubna\Sans titre - 31 (3)--.png"/>
          <p:cNvPicPr/>
          <p:nvPr/>
        </p:nvPicPr>
        <p:blipFill>
          <a:blip r:embed="rId1"/>
          <a:stretch/>
        </p:blipFill>
        <p:spPr>
          <a:xfrm>
            <a:off x="1475640" y="2349000"/>
            <a:ext cx="6701400" cy="3281040"/>
          </a:xfrm>
          <a:prstGeom prst="rect">
            <a:avLst/>
          </a:prstGeom>
          <a:ln>
            <a:noFill/>
          </a:ln>
        </p:spPr>
      </p:pic>
      <p:sp>
        <p:nvSpPr>
          <p:cNvPr id="189" name="CustomShape 1"/>
          <p:cNvSpPr/>
          <p:nvPr/>
        </p:nvSpPr>
        <p:spPr>
          <a:xfrm>
            <a:off x="1163880" y="18108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a:t>
            </a:r>
            <a:endParaRPr b="0" lang="en-US" sz="2400" spc="-1" strike="noStrike">
              <a:latin typeface="Arial"/>
            </a:endParaRPr>
          </a:p>
        </p:txBody>
      </p:sp>
      <p:pic>
        <p:nvPicPr>
          <p:cNvPr id="190" name="Picture 11" descr=""/>
          <p:cNvPicPr/>
          <p:nvPr/>
        </p:nvPicPr>
        <p:blipFill>
          <a:blip r:embed="rId2"/>
          <a:stretch/>
        </p:blipFill>
        <p:spPr>
          <a:xfrm>
            <a:off x="6613200" y="597240"/>
            <a:ext cx="369720" cy="301320"/>
          </a:xfrm>
          <a:prstGeom prst="rect">
            <a:avLst/>
          </a:prstGeom>
          <a:ln>
            <a:noFill/>
          </a:ln>
        </p:spPr>
      </p:pic>
      <p:pic>
        <p:nvPicPr>
          <p:cNvPr id="191" name="Picture 12" descr=""/>
          <p:cNvPicPr/>
          <p:nvPr/>
        </p:nvPicPr>
        <p:blipFill>
          <a:blip r:embed="rId3"/>
          <a:stretch/>
        </p:blipFill>
        <p:spPr>
          <a:xfrm>
            <a:off x="2850480" y="605520"/>
            <a:ext cx="369720" cy="301320"/>
          </a:xfrm>
          <a:prstGeom prst="rect">
            <a:avLst/>
          </a:prstGeom>
          <a:ln>
            <a:noFill/>
          </a:ln>
        </p:spPr>
      </p:pic>
      <p:pic>
        <p:nvPicPr>
          <p:cNvPr id="192" name="Picture 13" descr=""/>
          <p:cNvPicPr/>
          <p:nvPr/>
        </p:nvPicPr>
        <p:blipFill>
          <a:blip r:embed="rId4"/>
          <a:stretch/>
        </p:blipFill>
        <p:spPr>
          <a:xfrm>
            <a:off x="1907640" y="605520"/>
            <a:ext cx="369720" cy="301320"/>
          </a:xfrm>
          <a:prstGeom prst="rect">
            <a:avLst/>
          </a:prstGeom>
          <a:ln>
            <a:noFill/>
          </a:ln>
        </p:spPr>
      </p:pic>
      <p:pic>
        <p:nvPicPr>
          <p:cNvPr id="193" name="Picture 14" descr=""/>
          <p:cNvPicPr/>
          <p:nvPr/>
        </p:nvPicPr>
        <p:blipFill>
          <a:blip r:embed="rId5"/>
          <a:stretch/>
        </p:blipFill>
        <p:spPr>
          <a:xfrm>
            <a:off x="3792960" y="605520"/>
            <a:ext cx="369720" cy="301320"/>
          </a:xfrm>
          <a:prstGeom prst="rect">
            <a:avLst/>
          </a:prstGeom>
          <a:ln>
            <a:noFill/>
          </a:ln>
        </p:spPr>
      </p:pic>
      <p:pic>
        <p:nvPicPr>
          <p:cNvPr id="194" name="Picture 15" descr=""/>
          <p:cNvPicPr/>
          <p:nvPr/>
        </p:nvPicPr>
        <p:blipFill>
          <a:blip r:embed="rId6"/>
          <a:stretch/>
        </p:blipFill>
        <p:spPr>
          <a:xfrm>
            <a:off x="4732560" y="605520"/>
            <a:ext cx="369720" cy="301320"/>
          </a:xfrm>
          <a:prstGeom prst="rect">
            <a:avLst/>
          </a:prstGeom>
          <a:ln>
            <a:noFill/>
          </a:ln>
        </p:spPr>
      </p:pic>
      <p:pic>
        <p:nvPicPr>
          <p:cNvPr id="195" name="Picture 16" descr=""/>
          <p:cNvPicPr/>
          <p:nvPr/>
        </p:nvPicPr>
        <p:blipFill>
          <a:blip r:embed="rId7"/>
          <a:stretch/>
        </p:blipFill>
        <p:spPr>
          <a:xfrm>
            <a:off x="5672160" y="60048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163880" y="18108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a:t>
            </a:r>
            <a:endParaRPr b="0" lang="en-US" sz="2400" spc="-1" strike="noStrike">
              <a:latin typeface="Arial"/>
            </a:endParaRPr>
          </a:p>
        </p:txBody>
      </p:sp>
      <p:pic>
        <p:nvPicPr>
          <p:cNvPr id="197" name="Picture 14" descr=""/>
          <p:cNvPicPr/>
          <p:nvPr/>
        </p:nvPicPr>
        <p:blipFill>
          <a:blip r:embed="rId1"/>
          <a:stretch/>
        </p:blipFill>
        <p:spPr>
          <a:xfrm>
            <a:off x="6613200" y="597240"/>
            <a:ext cx="369720" cy="301320"/>
          </a:xfrm>
          <a:prstGeom prst="rect">
            <a:avLst/>
          </a:prstGeom>
          <a:ln>
            <a:noFill/>
          </a:ln>
        </p:spPr>
      </p:pic>
      <p:pic>
        <p:nvPicPr>
          <p:cNvPr id="198" name="Picture 15" descr=""/>
          <p:cNvPicPr/>
          <p:nvPr/>
        </p:nvPicPr>
        <p:blipFill>
          <a:blip r:embed="rId2"/>
          <a:stretch/>
        </p:blipFill>
        <p:spPr>
          <a:xfrm>
            <a:off x="2850480" y="605520"/>
            <a:ext cx="369720" cy="301320"/>
          </a:xfrm>
          <a:prstGeom prst="rect">
            <a:avLst/>
          </a:prstGeom>
          <a:ln>
            <a:noFill/>
          </a:ln>
        </p:spPr>
      </p:pic>
      <p:pic>
        <p:nvPicPr>
          <p:cNvPr id="199" name="Picture 16" descr=""/>
          <p:cNvPicPr/>
          <p:nvPr/>
        </p:nvPicPr>
        <p:blipFill>
          <a:blip r:embed="rId3"/>
          <a:stretch/>
        </p:blipFill>
        <p:spPr>
          <a:xfrm>
            <a:off x="1907640" y="605520"/>
            <a:ext cx="369720" cy="301320"/>
          </a:xfrm>
          <a:prstGeom prst="rect">
            <a:avLst/>
          </a:prstGeom>
          <a:ln>
            <a:noFill/>
          </a:ln>
        </p:spPr>
      </p:pic>
      <p:pic>
        <p:nvPicPr>
          <p:cNvPr id="200" name="Picture 17" descr=""/>
          <p:cNvPicPr/>
          <p:nvPr/>
        </p:nvPicPr>
        <p:blipFill>
          <a:blip r:embed="rId4"/>
          <a:stretch/>
        </p:blipFill>
        <p:spPr>
          <a:xfrm>
            <a:off x="3792960" y="605520"/>
            <a:ext cx="369720" cy="301320"/>
          </a:xfrm>
          <a:prstGeom prst="rect">
            <a:avLst/>
          </a:prstGeom>
          <a:ln>
            <a:noFill/>
          </a:ln>
        </p:spPr>
      </p:pic>
      <p:pic>
        <p:nvPicPr>
          <p:cNvPr id="201" name="Picture 18" descr=""/>
          <p:cNvPicPr/>
          <p:nvPr/>
        </p:nvPicPr>
        <p:blipFill>
          <a:blip r:embed="rId5"/>
          <a:stretch/>
        </p:blipFill>
        <p:spPr>
          <a:xfrm>
            <a:off x="4732560" y="605520"/>
            <a:ext cx="369720" cy="301320"/>
          </a:xfrm>
          <a:prstGeom prst="rect">
            <a:avLst/>
          </a:prstGeom>
          <a:ln>
            <a:noFill/>
          </a:ln>
        </p:spPr>
      </p:pic>
      <p:pic>
        <p:nvPicPr>
          <p:cNvPr id="202" name="Picture 19" descr=""/>
          <p:cNvPicPr/>
          <p:nvPr/>
        </p:nvPicPr>
        <p:blipFill>
          <a:blip r:embed="rId6"/>
          <a:stretch/>
        </p:blipFill>
        <p:spPr>
          <a:xfrm>
            <a:off x="5672160" y="600480"/>
            <a:ext cx="369720" cy="301320"/>
          </a:xfrm>
          <a:prstGeom prst="rect">
            <a:avLst/>
          </a:prstGeom>
          <a:ln>
            <a:noFill/>
          </a:ln>
        </p:spPr>
      </p:pic>
      <p:sp>
        <p:nvSpPr>
          <p:cNvPr id="203" name="CustomShape 2"/>
          <p:cNvSpPr/>
          <p:nvPr/>
        </p:nvSpPr>
        <p:spPr>
          <a:xfrm>
            <a:off x="2155320" y="2133000"/>
            <a:ext cx="58244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ModeLled around business capability</a:t>
            </a:r>
            <a:endParaRPr b="0" lang="en-US" sz="2400" spc="-1" strike="noStrike">
              <a:latin typeface="Arial"/>
            </a:endParaRPr>
          </a:p>
          <a:p>
            <a:pPr lvl="1" marL="800280" indent="-341280">
              <a:lnSpc>
                <a:spcPct val="100000"/>
              </a:lnSpc>
              <a:buClr>
                <a:srgbClr val="000000"/>
              </a:buClr>
              <a:buFont typeface="StarSymbol"/>
              <a:buChar char="-"/>
            </a:pPr>
            <a:r>
              <a:rPr b="0" lang="en-US" sz="1800" spc="-1" strike="noStrike">
                <a:solidFill>
                  <a:srgbClr val="000000"/>
                </a:solidFill>
                <a:latin typeface="Claire Hand"/>
                <a:ea typeface="DejaVu Sans"/>
              </a:rPr>
              <a:t>Single responsibility</a:t>
            </a:r>
            <a:endParaRPr b="0" lang="en-US" sz="1800" spc="-1" strike="noStrike">
              <a:latin typeface="Arial"/>
            </a:endParaRPr>
          </a:p>
          <a:p>
            <a:pPr lvl="1" marL="800280" indent="-341280">
              <a:lnSpc>
                <a:spcPct val="100000"/>
              </a:lnSpc>
              <a:buClr>
                <a:srgbClr val="000000"/>
              </a:buClr>
              <a:buFont typeface="StarSymbol"/>
              <a:buChar char="-"/>
            </a:pPr>
            <a:r>
              <a:rPr b="0" lang="en-US" sz="1800" spc="-1" strike="noStrike">
                <a:solidFill>
                  <a:srgbClr val="000000"/>
                </a:solidFill>
                <a:latin typeface="Claire Hand"/>
                <a:ea typeface="DejaVu Sans"/>
              </a:rPr>
              <a:t>Single data domain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Claire Hand"/>
                <a:ea typeface="DejaVu Sans"/>
              </a:rPr>
              <a:t>Separation of concerns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Low coupling</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Understandable by a person</a:t>
            </a:r>
            <a:endParaRPr b="0" lang="en-US" sz="2400" spc="-1" strike="noStrike">
              <a:latin typeface="Arial"/>
            </a:endParaRPr>
          </a:p>
        </p:txBody>
      </p:sp>
      <p:pic>
        <p:nvPicPr>
          <p:cNvPr id="204" name="Picture 2" descr="C:\Users\Samuel\Google Drive\Dubna\Sans titre - 17-tick.png"/>
          <p:cNvPicPr/>
          <p:nvPr/>
        </p:nvPicPr>
        <p:blipFill>
          <a:blip r:embed="rId7"/>
          <a:stretch/>
        </p:blipFill>
        <p:spPr>
          <a:xfrm>
            <a:off x="2047320" y="2061000"/>
            <a:ext cx="372960" cy="499680"/>
          </a:xfrm>
          <a:prstGeom prst="rect">
            <a:avLst/>
          </a:prstGeom>
          <a:ln>
            <a:noFill/>
          </a:ln>
        </p:spPr>
      </p:pic>
      <p:pic>
        <p:nvPicPr>
          <p:cNvPr id="205" name="Picture 2" descr="C:\Users\Samuel\Google Drive\Dubna\Sans titre - 17-tick.png"/>
          <p:cNvPicPr/>
          <p:nvPr/>
        </p:nvPicPr>
        <p:blipFill>
          <a:blip r:embed="rId8"/>
          <a:stretch/>
        </p:blipFill>
        <p:spPr>
          <a:xfrm>
            <a:off x="2047320" y="3359520"/>
            <a:ext cx="372960" cy="499680"/>
          </a:xfrm>
          <a:prstGeom prst="rect">
            <a:avLst/>
          </a:prstGeom>
          <a:ln>
            <a:noFill/>
          </a:ln>
        </p:spPr>
      </p:pic>
      <p:pic>
        <p:nvPicPr>
          <p:cNvPr id="206" name="Picture 2" descr="C:\Users\Samuel\Google Drive\Dubna\Sans titre - 17-tick.png"/>
          <p:cNvPicPr/>
          <p:nvPr/>
        </p:nvPicPr>
        <p:blipFill>
          <a:blip r:embed="rId9"/>
          <a:stretch/>
        </p:blipFill>
        <p:spPr>
          <a:xfrm>
            <a:off x="2046240" y="4077000"/>
            <a:ext cx="372960" cy="499680"/>
          </a:xfrm>
          <a:prstGeom prst="rect">
            <a:avLst/>
          </a:prstGeom>
          <a:ln>
            <a:noFill/>
          </a:ln>
        </p:spPr>
      </p:pic>
      <p:pic>
        <p:nvPicPr>
          <p:cNvPr id="207" name="Picture 2" descr="C:\Users\Samuel\Google Drive\Dubna\Sans titre - 17-tick.png"/>
          <p:cNvPicPr/>
          <p:nvPr/>
        </p:nvPicPr>
        <p:blipFill>
          <a:blip r:embed="rId10"/>
          <a:stretch/>
        </p:blipFill>
        <p:spPr>
          <a:xfrm>
            <a:off x="2046240" y="4856400"/>
            <a:ext cx="372960" cy="4996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Picture 8" descr="C:\Users\Samuel\Google Drive\Dubna\Sans titre - 30 (2)-accouting.png"/>
          <p:cNvPicPr/>
          <p:nvPr/>
        </p:nvPicPr>
        <p:blipFill>
          <a:blip r:embed="rId1"/>
          <a:stretch/>
        </p:blipFill>
        <p:spPr>
          <a:xfrm>
            <a:off x="6140160" y="5005440"/>
            <a:ext cx="1222200" cy="677160"/>
          </a:xfrm>
          <a:prstGeom prst="rect">
            <a:avLst/>
          </a:prstGeom>
          <a:ln>
            <a:noFill/>
          </a:ln>
        </p:spPr>
      </p:pic>
      <p:pic>
        <p:nvPicPr>
          <p:cNvPr id="209" name="Picture 9" descr="C:\Users\Samuel\Google Drive\Dubna\Sans titre - 30 (2)-car.png"/>
          <p:cNvPicPr/>
          <p:nvPr/>
        </p:nvPicPr>
        <p:blipFill>
          <a:blip r:embed="rId2"/>
          <a:stretch/>
        </p:blipFill>
        <p:spPr>
          <a:xfrm>
            <a:off x="6299640" y="3126960"/>
            <a:ext cx="1164240" cy="894600"/>
          </a:xfrm>
          <a:prstGeom prst="rect">
            <a:avLst/>
          </a:prstGeom>
          <a:ln>
            <a:noFill/>
          </a:ln>
        </p:spPr>
      </p:pic>
      <p:pic>
        <p:nvPicPr>
          <p:cNvPr id="210" name="Picture 10" descr="C:\Users\Samuel\Google Drive\Dubna\Sans titre - 30 (2)-customer.png"/>
          <p:cNvPicPr/>
          <p:nvPr/>
        </p:nvPicPr>
        <p:blipFill>
          <a:blip r:embed="rId3"/>
          <a:stretch/>
        </p:blipFill>
        <p:spPr>
          <a:xfrm>
            <a:off x="6163920" y="1474560"/>
            <a:ext cx="1679760" cy="1160640"/>
          </a:xfrm>
          <a:prstGeom prst="rect">
            <a:avLst/>
          </a:prstGeom>
          <a:ln>
            <a:noFill/>
          </a:ln>
        </p:spPr>
      </p:pic>
      <p:pic>
        <p:nvPicPr>
          <p:cNvPr id="211" name="Picture 3" descr="C:\Users\Samuel\Google Drive\Dubna\Sans titre - 28 (3) line.png"/>
          <p:cNvPicPr/>
          <p:nvPr/>
        </p:nvPicPr>
        <p:blipFill>
          <a:blip r:embed="rId4"/>
          <a:stretch/>
        </p:blipFill>
        <p:spPr>
          <a:xfrm>
            <a:off x="4212000" y="1305360"/>
            <a:ext cx="496440" cy="5329440"/>
          </a:xfrm>
          <a:prstGeom prst="rect">
            <a:avLst/>
          </a:prstGeom>
          <a:ln>
            <a:noFill/>
          </a:ln>
        </p:spPr>
      </p:pic>
      <p:pic>
        <p:nvPicPr>
          <p:cNvPr id="212" name="Picture 3" descr="C:\Users\Samuel\Google Drive\Dubna\Sans titre - 28 (3) line.png"/>
          <p:cNvPicPr/>
          <p:nvPr/>
        </p:nvPicPr>
        <p:blipFill>
          <a:blip r:embed="rId5"/>
          <a:stretch/>
        </p:blipFill>
        <p:spPr>
          <a:xfrm flipH="1" rot="5400000">
            <a:off x="1858680" y="1235520"/>
            <a:ext cx="311400" cy="3348360"/>
          </a:xfrm>
          <a:prstGeom prst="rect">
            <a:avLst/>
          </a:prstGeom>
          <a:ln>
            <a:noFill/>
          </a:ln>
        </p:spPr>
      </p:pic>
      <p:pic>
        <p:nvPicPr>
          <p:cNvPr id="213" name="Picture 3" descr="C:\Users\Samuel\Google Drive\Dubna\Sans titre - 28 (3) line.png"/>
          <p:cNvPicPr/>
          <p:nvPr/>
        </p:nvPicPr>
        <p:blipFill>
          <a:blip r:embed="rId6"/>
          <a:stretch/>
        </p:blipFill>
        <p:spPr>
          <a:xfrm flipH="1" rot="5400000">
            <a:off x="1914480" y="2943360"/>
            <a:ext cx="311400" cy="3348360"/>
          </a:xfrm>
          <a:prstGeom prst="rect">
            <a:avLst/>
          </a:prstGeom>
          <a:ln>
            <a:noFill/>
          </a:ln>
        </p:spPr>
      </p:pic>
      <p:pic>
        <p:nvPicPr>
          <p:cNvPr id="214" name="Picture 3" descr="C:\Users\Samuel\Google Drive\Dubna\Sans titre - 28 (3) line.png"/>
          <p:cNvPicPr/>
          <p:nvPr/>
        </p:nvPicPr>
        <p:blipFill>
          <a:blip r:embed="rId7"/>
          <a:stretch/>
        </p:blipFill>
        <p:spPr>
          <a:xfrm flipH="1" rot="5400000">
            <a:off x="6378480" y="1237320"/>
            <a:ext cx="311400" cy="3348360"/>
          </a:xfrm>
          <a:prstGeom prst="rect">
            <a:avLst/>
          </a:prstGeom>
          <a:ln>
            <a:noFill/>
          </a:ln>
        </p:spPr>
      </p:pic>
      <p:pic>
        <p:nvPicPr>
          <p:cNvPr id="215" name="Picture 3" descr="C:\Users\Samuel\Google Drive\Dubna\Sans titre - 28 (3) line.png"/>
          <p:cNvPicPr/>
          <p:nvPr/>
        </p:nvPicPr>
        <p:blipFill>
          <a:blip r:embed="rId8"/>
          <a:stretch/>
        </p:blipFill>
        <p:spPr>
          <a:xfrm flipH="1" rot="5400000">
            <a:off x="6438600" y="2918520"/>
            <a:ext cx="311400" cy="3348360"/>
          </a:xfrm>
          <a:prstGeom prst="rect">
            <a:avLst/>
          </a:prstGeom>
          <a:ln>
            <a:noFill/>
          </a:ln>
        </p:spPr>
      </p:pic>
      <p:sp>
        <p:nvSpPr>
          <p:cNvPr id="216" name="CustomShape 1"/>
          <p:cNvSpPr/>
          <p:nvPr/>
        </p:nvSpPr>
        <p:spPr>
          <a:xfrm>
            <a:off x="1020600" y="181080"/>
            <a:ext cx="2983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 (TEAM)</a:t>
            </a:r>
            <a:endParaRPr b="0" lang="en-US" sz="2400" spc="-1" strike="noStrike">
              <a:latin typeface="Arial"/>
            </a:endParaRPr>
          </a:p>
        </p:txBody>
      </p:sp>
      <p:pic>
        <p:nvPicPr>
          <p:cNvPr id="217" name="Picture 41" descr=""/>
          <p:cNvPicPr/>
          <p:nvPr/>
        </p:nvPicPr>
        <p:blipFill>
          <a:blip r:embed="rId9"/>
          <a:stretch/>
        </p:blipFill>
        <p:spPr>
          <a:xfrm>
            <a:off x="6613200" y="597240"/>
            <a:ext cx="369720" cy="301320"/>
          </a:xfrm>
          <a:prstGeom prst="rect">
            <a:avLst/>
          </a:prstGeom>
          <a:ln>
            <a:noFill/>
          </a:ln>
        </p:spPr>
      </p:pic>
      <p:pic>
        <p:nvPicPr>
          <p:cNvPr id="218" name="Picture 42" descr=""/>
          <p:cNvPicPr/>
          <p:nvPr/>
        </p:nvPicPr>
        <p:blipFill>
          <a:blip r:embed="rId10"/>
          <a:stretch/>
        </p:blipFill>
        <p:spPr>
          <a:xfrm>
            <a:off x="2850480" y="605520"/>
            <a:ext cx="369720" cy="301320"/>
          </a:xfrm>
          <a:prstGeom prst="rect">
            <a:avLst/>
          </a:prstGeom>
          <a:ln>
            <a:noFill/>
          </a:ln>
        </p:spPr>
      </p:pic>
      <p:pic>
        <p:nvPicPr>
          <p:cNvPr id="219" name="Picture 43" descr=""/>
          <p:cNvPicPr/>
          <p:nvPr/>
        </p:nvPicPr>
        <p:blipFill>
          <a:blip r:embed="rId11"/>
          <a:stretch/>
        </p:blipFill>
        <p:spPr>
          <a:xfrm>
            <a:off x="1907640" y="605520"/>
            <a:ext cx="369720" cy="301320"/>
          </a:xfrm>
          <a:prstGeom prst="rect">
            <a:avLst/>
          </a:prstGeom>
          <a:ln>
            <a:noFill/>
          </a:ln>
        </p:spPr>
      </p:pic>
      <p:pic>
        <p:nvPicPr>
          <p:cNvPr id="220" name="Picture 44" descr=""/>
          <p:cNvPicPr/>
          <p:nvPr/>
        </p:nvPicPr>
        <p:blipFill>
          <a:blip r:embed="rId12"/>
          <a:stretch/>
        </p:blipFill>
        <p:spPr>
          <a:xfrm>
            <a:off x="3792960" y="605520"/>
            <a:ext cx="369720" cy="301320"/>
          </a:xfrm>
          <a:prstGeom prst="rect">
            <a:avLst/>
          </a:prstGeom>
          <a:ln>
            <a:noFill/>
          </a:ln>
        </p:spPr>
      </p:pic>
      <p:pic>
        <p:nvPicPr>
          <p:cNvPr id="221" name="Picture 45" descr=""/>
          <p:cNvPicPr/>
          <p:nvPr/>
        </p:nvPicPr>
        <p:blipFill>
          <a:blip r:embed="rId13"/>
          <a:stretch/>
        </p:blipFill>
        <p:spPr>
          <a:xfrm>
            <a:off x="4732560" y="605520"/>
            <a:ext cx="369720" cy="301320"/>
          </a:xfrm>
          <a:prstGeom prst="rect">
            <a:avLst/>
          </a:prstGeom>
          <a:ln>
            <a:noFill/>
          </a:ln>
        </p:spPr>
      </p:pic>
      <p:pic>
        <p:nvPicPr>
          <p:cNvPr id="222" name="Picture 46" descr=""/>
          <p:cNvPicPr/>
          <p:nvPr/>
        </p:nvPicPr>
        <p:blipFill>
          <a:blip r:embed="rId14"/>
          <a:stretch/>
        </p:blipFill>
        <p:spPr>
          <a:xfrm>
            <a:off x="5672160" y="600480"/>
            <a:ext cx="369720" cy="301320"/>
          </a:xfrm>
          <a:prstGeom prst="rect">
            <a:avLst/>
          </a:prstGeom>
          <a:ln>
            <a:noFill/>
          </a:ln>
        </p:spPr>
      </p:pic>
      <p:sp>
        <p:nvSpPr>
          <p:cNvPr id="223" name="CustomShape 2"/>
          <p:cNvSpPr/>
          <p:nvPr/>
        </p:nvSpPr>
        <p:spPr>
          <a:xfrm>
            <a:off x="1225080" y="1412640"/>
            <a:ext cx="15879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laire Hand"/>
                <a:ea typeface="DejaVu Sans"/>
              </a:rPr>
              <a:t>UI - team</a:t>
            </a:r>
            <a:endParaRPr b="0" lang="en-US" sz="2400" spc="-1" strike="noStrike">
              <a:latin typeface="Arial"/>
            </a:endParaRPr>
          </a:p>
        </p:txBody>
      </p:sp>
      <p:sp>
        <p:nvSpPr>
          <p:cNvPr id="224" name="CustomShape 3"/>
          <p:cNvSpPr/>
          <p:nvPr/>
        </p:nvSpPr>
        <p:spPr>
          <a:xfrm>
            <a:off x="1230480" y="4875840"/>
            <a:ext cx="1891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808080"/>
                </a:solidFill>
                <a:latin typeface="Claire Hand"/>
                <a:ea typeface="DejaVu Sans"/>
              </a:rPr>
              <a:t>Dba - team</a:t>
            </a:r>
            <a:endParaRPr b="0" lang="en-US" sz="2400" spc="-1" strike="noStrike">
              <a:latin typeface="Arial"/>
            </a:endParaRPr>
          </a:p>
        </p:txBody>
      </p:sp>
      <p:sp>
        <p:nvSpPr>
          <p:cNvPr id="225" name="CustomShape 4"/>
          <p:cNvSpPr/>
          <p:nvPr/>
        </p:nvSpPr>
        <p:spPr>
          <a:xfrm>
            <a:off x="6345000" y="241164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26" name="CustomShape 5"/>
          <p:cNvSpPr/>
          <p:nvPr/>
        </p:nvSpPr>
        <p:spPr>
          <a:xfrm>
            <a:off x="5768280" y="204228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sp>
        <p:nvSpPr>
          <p:cNvPr id="227" name="CustomShape 6"/>
          <p:cNvSpPr/>
          <p:nvPr/>
        </p:nvSpPr>
        <p:spPr>
          <a:xfrm>
            <a:off x="7644600" y="210564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28" name="CustomShape 7"/>
          <p:cNvSpPr/>
          <p:nvPr/>
        </p:nvSpPr>
        <p:spPr>
          <a:xfrm>
            <a:off x="6214680" y="579600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29" name="CustomShape 8"/>
          <p:cNvSpPr/>
          <p:nvPr/>
        </p:nvSpPr>
        <p:spPr>
          <a:xfrm>
            <a:off x="7229880" y="374940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30" name="CustomShape 9"/>
          <p:cNvSpPr/>
          <p:nvPr/>
        </p:nvSpPr>
        <p:spPr>
          <a:xfrm>
            <a:off x="5653440" y="374940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sp>
        <p:nvSpPr>
          <p:cNvPr id="231" name="CustomShape 10"/>
          <p:cNvSpPr/>
          <p:nvPr/>
        </p:nvSpPr>
        <p:spPr>
          <a:xfrm>
            <a:off x="7385760" y="549612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32" name="CustomShape 11"/>
          <p:cNvSpPr/>
          <p:nvPr/>
        </p:nvSpPr>
        <p:spPr>
          <a:xfrm>
            <a:off x="6192360" y="399564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33" name="CustomShape 12"/>
          <p:cNvSpPr/>
          <p:nvPr/>
        </p:nvSpPr>
        <p:spPr>
          <a:xfrm>
            <a:off x="5619960" y="549612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pic>
        <p:nvPicPr>
          <p:cNvPr id="234" name="Picture 10" descr="C:\Users\Samuel\Google Drive\Dubna\Sans titre - 30 (2)-customer.png"/>
          <p:cNvPicPr/>
          <p:nvPr/>
        </p:nvPicPr>
        <p:blipFill>
          <a:blip r:embed="rId15"/>
          <a:stretch/>
        </p:blipFill>
        <p:spPr>
          <a:xfrm>
            <a:off x="1578240" y="2016720"/>
            <a:ext cx="958320" cy="662040"/>
          </a:xfrm>
          <a:prstGeom prst="rect">
            <a:avLst/>
          </a:prstGeom>
          <a:ln>
            <a:noFill/>
          </a:ln>
        </p:spPr>
      </p:pic>
      <p:pic>
        <p:nvPicPr>
          <p:cNvPr id="235" name="Picture 9" descr="C:\Users\Samuel\Google Drive\Dubna\Sans titre - 30 (2)-car.png"/>
          <p:cNvPicPr/>
          <p:nvPr/>
        </p:nvPicPr>
        <p:blipFill>
          <a:blip r:embed="rId16"/>
          <a:stretch/>
        </p:blipFill>
        <p:spPr>
          <a:xfrm>
            <a:off x="2691000" y="1859040"/>
            <a:ext cx="654840" cy="502920"/>
          </a:xfrm>
          <a:prstGeom prst="rect">
            <a:avLst/>
          </a:prstGeom>
          <a:ln>
            <a:noFill/>
          </a:ln>
        </p:spPr>
      </p:pic>
      <p:pic>
        <p:nvPicPr>
          <p:cNvPr id="236" name="Picture 8" descr="C:\Users\Samuel\Google Drive\Dubna\Sans titre - 30 (2)-accouting.png"/>
          <p:cNvPicPr/>
          <p:nvPr/>
        </p:nvPicPr>
        <p:blipFill>
          <a:blip r:embed="rId17"/>
          <a:stretch/>
        </p:blipFill>
        <p:spPr>
          <a:xfrm>
            <a:off x="551880" y="1813320"/>
            <a:ext cx="896040" cy="496080"/>
          </a:xfrm>
          <a:prstGeom prst="rect">
            <a:avLst/>
          </a:prstGeom>
          <a:ln>
            <a:noFill/>
          </a:ln>
        </p:spPr>
      </p:pic>
      <p:pic>
        <p:nvPicPr>
          <p:cNvPr id="237" name="Picture 10" descr="C:\Users\Samuel\Google Drive\Dubna\Sans titre - 30 (2)-customer.png"/>
          <p:cNvPicPr/>
          <p:nvPr/>
        </p:nvPicPr>
        <p:blipFill>
          <a:blip r:embed="rId18"/>
          <a:stretch/>
        </p:blipFill>
        <p:spPr>
          <a:xfrm>
            <a:off x="1566000" y="5501520"/>
            <a:ext cx="958320" cy="662040"/>
          </a:xfrm>
          <a:prstGeom prst="rect">
            <a:avLst/>
          </a:prstGeom>
          <a:ln>
            <a:noFill/>
          </a:ln>
        </p:spPr>
      </p:pic>
      <p:pic>
        <p:nvPicPr>
          <p:cNvPr id="238" name="Picture 9" descr="C:\Users\Samuel\Google Drive\Dubna\Sans titre - 30 (2)-car.png"/>
          <p:cNvPicPr/>
          <p:nvPr/>
        </p:nvPicPr>
        <p:blipFill>
          <a:blip r:embed="rId19"/>
          <a:stretch/>
        </p:blipFill>
        <p:spPr>
          <a:xfrm>
            <a:off x="2678760" y="5343840"/>
            <a:ext cx="654840" cy="502920"/>
          </a:xfrm>
          <a:prstGeom prst="rect">
            <a:avLst/>
          </a:prstGeom>
          <a:ln>
            <a:noFill/>
          </a:ln>
        </p:spPr>
      </p:pic>
      <p:pic>
        <p:nvPicPr>
          <p:cNvPr id="239" name="Picture 8" descr="C:\Users\Samuel\Google Drive\Dubna\Sans titre - 30 (2)-accouting.png"/>
          <p:cNvPicPr/>
          <p:nvPr/>
        </p:nvPicPr>
        <p:blipFill>
          <a:blip r:embed="rId20"/>
          <a:stretch/>
        </p:blipFill>
        <p:spPr>
          <a:xfrm>
            <a:off x="539640" y="5298120"/>
            <a:ext cx="896040" cy="496080"/>
          </a:xfrm>
          <a:prstGeom prst="rect">
            <a:avLst/>
          </a:prstGeom>
          <a:ln>
            <a:noFill/>
          </a:ln>
        </p:spPr>
      </p:pic>
      <p:sp>
        <p:nvSpPr>
          <p:cNvPr id="240" name="CustomShape 13"/>
          <p:cNvSpPr/>
          <p:nvPr/>
        </p:nvSpPr>
        <p:spPr>
          <a:xfrm>
            <a:off x="891000" y="3141000"/>
            <a:ext cx="2468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b0f0"/>
                </a:solidFill>
                <a:latin typeface="Claire Hand"/>
                <a:ea typeface="DejaVu Sans"/>
              </a:rPr>
              <a:t>SERVER - team</a:t>
            </a:r>
            <a:endParaRPr b="0" lang="en-US" sz="2400" spc="-1" strike="noStrike">
              <a:latin typeface="Arial"/>
            </a:endParaRPr>
          </a:p>
        </p:txBody>
      </p:sp>
      <p:pic>
        <p:nvPicPr>
          <p:cNvPr id="241" name="Picture 10" descr="C:\Users\Samuel\Google Drive\Dubna\Sans titre - 30 (2)-customer.png"/>
          <p:cNvPicPr/>
          <p:nvPr/>
        </p:nvPicPr>
        <p:blipFill>
          <a:blip r:embed="rId21"/>
          <a:stretch/>
        </p:blipFill>
        <p:spPr>
          <a:xfrm>
            <a:off x="1613160" y="3701520"/>
            <a:ext cx="958320" cy="662040"/>
          </a:xfrm>
          <a:prstGeom prst="rect">
            <a:avLst/>
          </a:prstGeom>
          <a:ln>
            <a:noFill/>
          </a:ln>
        </p:spPr>
      </p:pic>
      <p:pic>
        <p:nvPicPr>
          <p:cNvPr id="242" name="Picture 9" descr="C:\Users\Samuel\Google Drive\Dubna\Sans titre - 30 (2)-car.png"/>
          <p:cNvPicPr/>
          <p:nvPr/>
        </p:nvPicPr>
        <p:blipFill>
          <a:blip r:embed="rId22"/>
          <a:stretch/>
        </p:blipFill>
        <p:spPr>
          <a:xfrm>
            <a:off x="2725920" y="3543480"/>
            <a:ext cx="654840" cy="502920"/>
          </a:xfrm>
          <a:prstGeom prst="rect">
            <a:avLst/>
          </a:prstGeom>
          <a:ln>
            <a:noFill/>
          </a:ln>
        </p:spPr>
      </p:pic>
      <p:pic>
        <p:nvPicPr>
          <p:cNvPr id="243" name="Picture 8" descr="C:\Users\Samuel\Google Drive\Dubna\Sans titre - 30 (2)-accouting.png"/>
          <p:cNvPicPr/>
          <p:nvPr/>
        </p:nvPicPr>
        <p:blipFill>
          <a:blip r:embed="rId23"/>
          <a:stretch/>
        </p:blipFill>
        <p:spPr>
          <a:xfrm>
            <a:off x="586800" y="3498120"/>
            <a:ext cx="896040" cy="496080"/>
          </a:xfrm>
          <a:prstGeom prst="rect">
            <a:avLst/>
          </a:prstGeom>
          <a:ln>
            <a:noFill/>
          </a:ln>
        </p:spPr>
      </p:pic>
      <p:sp>
        <p:nvSpPr>
          <p:cNvPr id="244" name="CustomShape 14"/>
          <p:cNvSpPr/>
          <p:nvPr/>
        </p:nvSpPr>
        <p:spPr>
          <a:xfrm>
            <a:off x="6102360" y="986400"/>
            <a:ext cx="2814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A product not a project</a:t>
            </a:r>
            <a:endParaRPr b="0" lang="en-US" sz="1800" spc="-1" strike="noStrike">
              <a:latin typeface="Arial"/>
            </a:endParaRPr>
          </a:p>
        </p:txBody>
      </p:sp>
      <p:sp>
        <p:nvSpPr>
          <p:cNvPr id="245" name="CustomShape 15"/>
          <p:cNvSpPr/>
          <p:nvPr/>
        </p:nvSpPr>
        <p:spPr>
          <a:xfrm>
            <a:off x="1407600" y="6341400"/>
            <a:ext cx="1301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Claire Hand"/>
                <a:ea typeface="DejaVu Sans"/>
              </a:rPr>
              <a:t>monolith</a:t>
            </a:r>
            <a:endParaRPr b="0" lang="en-US" sz="2000" spc="-1" strike="noStrike">
              <a:latin typeface="Arial"/>
            </a:endParaRPr>
          </a:p>
        </p:txBody>
      </p:sp>
      <p:sp>
        <p:nvSpPr>
          <p:cNvPr id="246" name="CustomShape 16"/>
          <p:cNvSpPr/>
          <p:nvPr/>
        </p:nvSpPr>
        <p:spPr>
          <a:xfrm>
            <a:off x="5882400" y="6273000"/>
            <a:ext cx="19382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Claire Hand"/>
                <a:ea typeface="DejaVu Sans"/>
              </a:rPr>
              <a:t>microservices</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2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22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23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3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2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48" name="Picture 11" descr=""/>
          <p:cNvPicPr/>
          <p:nvPr/>
        </p:nvPicPr>
        <p:blipFill>
          <a:blip r:embed="rId1"/>
          <a:stretch/>
        </p:blipFill>
        <p:spPr>
          <a:xfrm>
            <a:off x="6613200" y="597240"/>
            <a:ext cx="369720" cy="301320"/>
          </a:xfrm>
          <a:prstGeom prst="rect">
            <a:avLst/>
          </a:prstGeom>
          <a:ln>
            <a:noFill/>
          </a:ln>
        </p:spPr>
      </p:pic>
      <p:pic>
        <p:nvPicPr>
          <p:cNvPr id="249" name="Picture 12" descr=""/>
          <p:cNvPicPr/>
          <p:nvPr/>
        </p:nvPicPr>
        <p:blipFill>
          <a:blip r:embed="rId2"/>
          <a:stretch/>
        </p:blipFill>
        <p:spPr>
          <a:xfrm>
            <a:off x="2850480" y="605520"/>
            <a:ext cx="369720" cy="301320"/>
          </a:xfrm>
          <a:prstGeom prst="rect">
            <a:avLst/>
          </a:prstGeom>
          <a:ln>
            <a:noFill/>
          </a:ln>
        </p:spPr>
      </p:pic>
      <p:pic>
        <p:nvPicPr>
          <p:cNvPr id="250" name="Picture 14" descr=""/>
          <p:cNvPicPr/>
          <p:nvPr/>
        </p:nvPicPr>
        <p:blipFill>
          <a:blip r:embed="rId3"/>
          <a:stretch/>
        </p:blipFill>
        <p:spPr>
          <a:xfrm>
            <a:off x="3792960" y="605520"/>
            <a:ext cx="369720" cy="301320"/>
          </a:xfrm>
          <a:prstGeom prst="rect">
            <a:avLst/>
          </a:prstGeom>
          <a:ln>
            <a:noFill/>
          </a:ln>
        </p:spPr>
      </p:pic>
      <p:pic>
        <p:nvPicPr>
          <p:cNvPr id="251" name="Picture 15" descr=""/>
          <p:cNvPicPr/>
          <p:nvPr/>
        </p:nvPicPr>
        <p:blipFill>
          <a:blip r:embed="rId4"/>
          <a:stretch/>
        </p:blipFill>
        <p:spPr>
          <a:xfrm>
            <a:off x="4732560" y="605520"/>
            <a:ext cx="369720" cy="301320"/>
          </a:xfrm>
          <a:prstGeom prst="rect">
            <a:avLst/>
          </a:prstGeom>
          <a:ln>
            <a:noFill/>
          </a:ln>
        </p:spPr>
      </p:pic>
      <p:pic>
        <p:nvPicPr>
          <p:cNvPr id="252" name="Picture 16" descr=""/>
          <p:cNvPicPr/>
          <p:nvPr/>
        </p:nvPicPr>
        <p:blipFill>
          <a:blip r:embed="rId5"/>
          <a:stretch/>
        </p:blipFill>
        <p:spPr>
          <a:xfrm>
            <a:off x="5672160" y="600480"/>
            <a:ext cx="369720" cy="301320"/>
          </a:xfrm>
          <a:prstGeom prst="rect">
            <a:avLst/>
          </a:prstGeom>
          <a:ln>
            <a:noFill/>
          </a:ln>
        </p:spPr>
      </p:pic>
      <p:grpSp>
        <p:nvGrpSpPr>
          <p:cNvPr id="253" name="Group 2"/>
          <p:cNvGrpSpPr/>
          <p:nvPr/>
        </p:nvGrpSpPr>
        <p:grpSpPr>
          <a:xfrm>
            <a:off x="3062520" y="2573640"/>
            <a:ext cx="4125960" cy="2896200"/>
            <a:chOff x="3062520" y="2573640"/>
            <a:chExt cx="4125960" cy="2896200"/>
          </a:xfrm>
        </p:grpSpPr>
        <p:pic>
          <p:nvPicPr>
            <p:cNvPr id="254" name="Picture 1" descr=""/>
            <p:cNvPicPr/>
            <p:nvPr/>
          </p:nvPicPr>
          <p:blipFill>
            <a:blip r:embed="rId6"/>
            <a:stretch/>
          </p:blipFill>
          <p:spPr>
            <a:xfrm>
              <a:off x="3470040" y="3527280"/>
              <a:ext cx="2473560" cy="1942560"/>
            </a:xfrm>
            <a:prstGeom prst="rect">
              <a:avLst/>
            </a:prstGeom>
            <a:ln>
              <a:noFill/>
            </a:ln>
          </p:spPr>
        </p:pic>
        <p:pic>
          <p:nvPicPr>
            <p:cNvPr id="255" name="Picture 2" descr=""/>
            <p:cNvPicPr/>
            <p:nvPr/>
          </p:nvPicPr>
          <p:blipFill>
            <a:blip r:embed="rId7"/>
            <a:stretch/>
          </p:blipFill>
          <p:spPr>
            <a:xfrm>
              <a:off x="3062520" y="2573640"/>
              <a:ext cx="1107000" cy="909000"/>
            </a:xfrm>
            <a:prstGeom prst="rect">
              <a:avLst/>
            </a:prstGeom>
            <a:ln>
              <a:noFill/>
            </a:ln>
          </p:spPr>
        </p:pic>
        <p:pic>
          <p:nvPicPr>
            <p:cNvPr id="256" name="Picture 3" descr=""/>
            <p:cNvPicPr/>
            <p:nvPr/>
          </p:nvPicPr>
          <p:blipFill>
            <a:blip r:embed="rId8"/>
            <a:stretch/>
          </p:blipFill>
          <p:spPr>
            <a:xfrm>
              <a:off x="5678280" y="2694960"/>
              <a:ext cx="1510200" cy="955080"/>
            </a:xfrm>
            <a:prstGeom prst="rect">
              <a:avLst/>
            </a:prstGeom>
            <a:ln>
              <a:noFill/>
            </a:ln>
          </p:spPr>
        </p:pic>
        <p:pic>
          <p:nvPicPr>
            <p:cNvPr id="257" name="Picture 7" descr="C:\Users\Samuel\Google Drive\Dubna\Sans titre - 30 (2)-velo.png"/>
            <p:cNvPicPr/>
            <p:nvPr/>
          </p:nvPicPr>
          <p:blipFill>
            <a:blip r:embed="rId9"/>
            <a:stretch/>
          </p:blipFill>
          <p:spPr>
            <a:xfrm>
              <a:off x="5894280" y="2822040"/>
              <a:ext cx="1084320" cy="759600"/>
            </a:xfrm>
            <a:prstGeom prst="rect">
              <a:avLst/>
            </a:prstGeom>
            <a:ln>
              <a:noFill/>
            </a:ln>
          </p:spPr>
        </p:pic>
        <p:pic>
          <p:nvPicPr>
            <p:cNvPr id="258" name="Picture 9" descr="C:\Users\Samuel\Google Drive\Dubna\Sans titre - 30 (2)-car.png"/>
            <p:cNvPicPr/>
            <p:nvPr/>
          </p:nvPicPr>
          <p:blipFill>
            <a:blip r:embed="rId10"/>
            <a:stretch/>
          </p:blipFill>
          <p:spPr>
            <a:xfrm>
              <a:off x="3230280" y="2638800"/>
              <a:ext cx="910440" cy="699480"/>
            </a:xfrm>
            <a:prstGeom prst="rect">
              <a:avLst/>
            </a:prstGeom>
            <a:ln>
              <a:noFill/>
            </a:ln>
          </p:spPr>
        </p:pic>
      </p:grpSp>
      <p:pic>
        <p:nvPicPr>
          <p:cNvPr id="259" name="Picture 19" descr=""/>
          <p:cNvPicPr/>
          <p:nvPr/>
        </p:nvPicPr>
        <p:blipFill>
          <a:blip r:embed="rId11"/>
          <a:stretch/>
        </p:blipFill>
        <p:spPr>
          <a:xfrm>
            <a:off x="1907640" y="60552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2427120" y="3136320"/>
            <a:ext cx="4357800" cy="622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Claire Hand"/>
                <a:ea typeface="DejaVu Sans"/>
              </a:rPr>
              <a:t>Code Deep Dive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3" descr="C:\Users\Samuel\Google Drive\Dubna\Sans titre - 28 (3) line.png"/>
          <p:cNvPicPr/>
          <p:nvPr/>
        </p:nvPicPr>
        <p:blipFill>
          <a:blip r:embed="rId1"/>
          <a:stretch/>
        </p:blipFill>
        <p:spPr>
          <a:xfrm>
            <a:off x="4341600" y="1582920"/>
            <a:ext cx="413640" cy="4440960"/>
          </a:xfrm>
          <a:prstGeom prst="rect">
            <a:avLst/>
          </a:prstGeom>
          <a:ln>
            <a:noFill/>
          </a:ln>
        </p:spPr>
      </p:pic>
      <p:pic>
        <p:nvPicPr>
          <p:cNvPr id="261" name="Picture 5" descr="C:\Users\Samuel\Google Drive\Dubna\Sans titre - 2 (1)BOX.png"/>
          <p:cNvPicPr/>
          <p:nvPr/>
        </p:nvPicPr>
        <p:blipFill>
          <a:blip r:embed="rId2"/>
          <a:stretch/>
        </p:blipFill>
        <p:spPr>
          <a:xfrm>
            <a:off x="867240" y="2061000"/>
            <a:ext cx="1827360" cy="1247040"/>
          </a:xfrm>
          <a:prstGeom prst="rect">
            <a:avLst/>
          </a:prstGeom>
          <a:ln>
            <a:noFill/>
          </a:ln>
        </p:spPr>
      </p:pic>
      <p:pic>
        <p:nvPicPr>
          <p:cNvPr id="262" name="Picture 6" descr="C:\Users\Samuel\Google Drive\Dubna\Sans titre - 2 (1)WAR.png"/>
          <p:cNvPicPr/>
          <p:nvPr/>
        </p:nvPicPr>
        <p:blipFill>
          <a:blip r:embed="rId3"/>
          <a:stretch/>
        </p:blipFill>
        <p:spPr>
          <a:xfrm>
            <a:off x="2278080" y="3023640"/>
            <a:ext cx="1038240" cy="320760"/>
          </a:xfrm>
          <a:prstGeom prst="rect">
            <a:avLst/>
          </a:prstGeom>
          <a:ln>
            <a:noFill/>
          </a:ln>
        </p:spPr>
      </p:pic>
      <p:pic>
        <p:nvPicPr>
          <p:cNvPr id="263" name="Picture 5" descr="C:\Users\Samuel\Google Drive\Dubna\Sans titre - 2 (1)BOX.png"/>
          <p:cNvPicPr/>
          <p:nvPr/>
        </p:nvPicPr>
        <p:blipFill>
          <a:blip r:embed="rId4"/>
          <a:stretch/>
        </p:blipFill>
        <p:spPr>
          <a:xfrm>
            <a:off x="683640" y="4077000"/>
            <a:ext cx="1827360" cy="1247040"/>
          </a:xfrm>
          <a:prstGeom prst="rect">
            <a:avLst/>
          </a:prstGeom>
          <a:ln>
            <a:noFill/>
          </a:ln>
        </p:spPr>
      </p:pic>
      <p:pic>
        <p:nvPicPr>
          <p:cNvPr id="264" name="Picture 2" descr="C:\Users\Samuel\Google Drive\Dubna\EAR.png"/>
          <p:cNvPicPr/>
          <p:nvPr/>
        </p:nvPicPr>
        <p:blipFill>
          <a:blip r:embed="rId5"/>
          <a:stretch/>
        </p:blipFill>
        <p:spPr>
          <a:xfrm>
            <a:off x="2400120" y="4831200"/>
            <a:ext cx="937440" cy="452160"/>
          </a:xfrm>
          <a:prstGeom prst="rect">
            <a:avLst/>
          </a:prstGeom>
          <a:ln>
            <a:noFill/>
          </a:ln>
        </p:spPr>
      </p:pic>
      <p:sp>
        <p:nvSpPr>
          <p:cNvPr id="265"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66" name="Picture 20" descr=""/>
          <p:cNvPicPr/>
          <p:nvPr/>
        </p:nvPicPr>
        <p:blipFill>
          <a:blip r:embed="rId6"/>
          <a:stretch/>
        </p:blipFill>
        <p:spPr>
          <a:xfrm>
            <a:off x="6613200" y="597240"/>
            <a:ext cx="369720" cy="301320"/>
          </a:xfrm>
          <a:prstGeom prst="rect">
            <a:avLst/>
          </a:prstGeom>
          <a:ln>
            <a:noFill/>
          </a:ln>
        </p:spPr>
      </p:pic>
      <p:pic>
        <p:nvPicPr>
          <p:cNvPr id="267" name="Picture 21" descr=""/>
          <p:cNvPicPr/>
          <p:nvPr/>
        </p:nvPicPr>
        <p:blipFill>
          <a:blip r:embed="rId7"/>
          <a:stretch/>
        </p:blipFill>
        <p:spPr>
          <a:xfrm>
            <a:off x="2850480" y="605520"/>
            <a:ext cx="369720" cy="301320"/>
          </a:xfrm>
          <a:prstGeom prst="rect">
            <a:avLst/>
          </a:prstGeom>
          <a:ln>
            <a:noFill/>
          </a:ln>
        </p:spPr>
      </p:pic>
      <p:pic>
        <p:nvPicPr>
          <p:cNvPr id="268" name="Picture 23" descr=""/>
          <p:cNvPicPr/>
          <p:nvPr/>
        </p:nvPicPr>
        <p:blipFill>
          <a:blip r:embed="rId8"/>
          <a:stretch/>
        </p:blipFill>
        <p:spPr>
          <a:xfrm>
            <a:off x="3792960" y="605520"/>
            <a:ext cx="369720" cy="301320"/>
          </a:xfrm>
          <a:prstGeom prst="rect">
            <a:avLst/>
          </a:prstGeom>
          <a:ln>
            <a:noFill/>
          </a:ln>
        </p:spPr>
      </p:pic>
      <p:pic>
        <p:nvPicPr>
          <p:cNvPr id="269" name="Picture 24" descr=""/>
          <p:cNvPicPr/>
          <p:nvPr/>
        </p:nvPicPr>
        <p:blipFill>
          <a:blip r:embed="rId9"/>
          <a:stretch/>
        </p:blipFill>
        <p:spPr>
          <a:xfrm>
            <a:off x="4732560" y="605520"/>
            <a:ext cx="369720" cy="301320"/>
          </a:xfrm>
          <a:prstGeom prst="rect">
            <a:avLst/>
          </a:prstGeom>
          <a:ln>
            <a:noFill/>
          </a:ln>
        </p:spPr>
      </p:pic>
      <p:pic>
        <p:nvPicPr>
          <p:cNvPr id="270" name="Picture 25" descr=""/>
          <p:cNvPicPr/>
          <p:nvPr/>
        </p:nvPicPr>
        <p:blipFill>
          <a:blip r:embed="rId10"/>
          <a:stretch/>
        </p:blipFill>
        <p:spPr>
          <a:xfrm>
            <a:off x="5672160" y="600480"/>
            <a:ext cx="369720" cy="301320"/>
          </a:xfrm>
          <a:prstGeom prst="rect">
            <a:avLst/>
          </a:prstGeom>
          <a:ln>
            <a:noFill/>
          </a:ln>
        </p:spPr>
      </p:pic>
      <p:grpSp>
        <p:nvGrpSpPr>
          <p:cNvPr id="271" name="Group 2"/>
          <p:cNvGrpSpPr/>
          <p:nvPr/>
        </p:nvGrpSpPr>
        <p:grpSpPr>
          <a:xfrm>
            <a:off x="5241240" y="1933920"/>
            <a:ext cx="3437280" cy="3424680"/>
            <a:chOff x="5241240" y="1933920"/>
            <a:chExt cx="3437280" cy="3424680"/>
          </a:xfrm>
        </p:grpSpPr>
        <p:pic>
          <p:nvPicPr>
            <p:cNvPr id="272" name="Picture 4" descr="C:\Users\Samuel\Google Drive\Dubna\Sans titre - 6 JAR.png"/>
            <p:cNvPicPr/>
            <p:nvPr/>
          </p:nvPicPr>
          <p:blipFill>
            <a:blip r:embed="rId11"/>
            <a:stretch/>
          </p:blipFill>
          <p:spPr>
            <a:xfrm>
              <a:off x="5724000" y="1933920"/>
              <a:ext cx="1454040" cy="1087920"/>
            </a:xfrm>
            <a:prstGeom prst="rect">
              <a:avLst/>
            </a:prstGeom>
            <a:ln>
              <a:noFill/>
            </a:ln>
          </p:spPr>
        </p:pic>
        <p:pic>
          <p:nvPicPr>
            <p:cNvPr id="273" name="Picture 2" descr="C:\Users\Samuel\Google Drive\Dubna\Sans titre - 17-tick.png"/>
            <p:cNvPicPr/>
            <p:nvPr/>
          </p:nvPicPr>
          <p:blipFill>
            <a:blip r:embed="rId12"/>
            <a:stretch/>
          </p:blipFill>
          <p:spPr>
            <a:xfrm>
              <a:off x="5241240" y="2228040"/>
              <a:ext cx="372960" cy="499680"/>
            </a:xfrm>
            <a:prstGeom prst="rect">
              <a:avLst/>
            </a:prstGeom>
            <a:ln>
              <a:noFill/>
            </a:ln>
          </p:spPr>
        </p:pic>
        <p:pic>
          <p:nvPicPr>
            <p:cNvPr id="274" name="Picture 2" descr="C:\Users\Samuel\Google Drive\Dubna\Sans titre - 17-tick.png"/>
            <p:cNvPicPr/>
            <p:nvPr/>
          </p:nvPicPr>
          <p:blipFill>
            <a:blip r:embed="rId13"/>
            <a:stretch/>
          </p:blipFill>
          <p:spPr>
            <a:xfrm>
              <a:off x="5298120" y="4450680"/>
              <a:ext cx="372960" cy="499680"/>
            </a:xfrm>
            <a:prstGeom prst="rect">
              <a:avLst/>
            </a:prstGeom>
            <a:ln>
              <a:noFill/>
            </a:ln>
          </p:spPr>
        </p:pic>
        <p:pic>
          <p:nvPicPr>
            <p:cNvPr id="275" name="Picture 6" descr="C:\Users\Samuel\Google Drive\Dubna\Sans titre - 16-docker.png"/>
            <p:cNvPicPr/>
            <p:nvPr/>
          </p:nvPicPr>
          <p:blipFill>
            <a:blip r:embed="rId14"/>
            <a:stretch/>
          </p:blipFill>
          <p:spPr>
            <a:xfrm>
              <a:off x="5963760" y="3920400"/>
              <a:ext cx="1722240" cy="1438200"/>
            </a:xfrm>
            <a:prstGeom prst="rect">
              <a:avLst/>
            </a:prstGeom>
            <a:ln>
              <a:noFill/>
            </a:ln>
          </p:spPr>
        </p:pic>
        <p:sp>
          <p:nvSpPr>
            <p:cNvPr id="276" name="CustomShape 3"/>
            <p:cNvSpPr/>
            <p:nvPr/>
          </p:nvSpPr>
          <p:spPr>
            <a:xfrm>
              <a:off x="7060320" y="2116440"/>
              <a:ext cx="16182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 Libraries</a:t>
              </a:r>
              <a:endParaRPr b="0" lang="en-US" sz="1600" spc="-1" strike="noStrike">
                <a:latin typeface="Arial"/>
              </a:endParaRPr>
            </a:p>
            <a:p>
              <a:pPr>
                <a:lnSpc>
                  <a:spcPct val="100000"/>
                </a:lnSpc>
              </a:pPr>
              <a:r>
                <a:rPr b="0" lang="en-US" sz="1600" spc="-1" strike="noStrike">
                  <a:solidFill>
                    <a:srgbClr val="000000"/>
                  </a:solidFill>
                  <a:latin typeface="Claire Hand"/>
                  <a:ea typeface="DejaVu Sans"/>
                </a:rPr>
                <a:t>- http listener </a:t>
              </a:r>
              <a:endParaRPr b="0" lang="en-US" sz="1600" spc="-1" strike="noStrike">
                <a:latin typeface="Arial"/>
              </a:endParaRPr>
            </a:p>
          </p:txBody>
        </p:sp>
      </p:grpSp>
      <p:pic>
        <p:nvPicPr>
          <p:cNvPr id="277" name="Picture 27" descr=""/>
          <p:cNvPicPr/>
          <p:nvPr/>
        </p:nvPicPr>
        <p:blipFill>
          <a:blip r:embed="rId15"/>
          <a:stretch/>
        </p:blipFill>
        <p:spPr>
          <a:xfrm>
            <a:off x="1907640" y="605520"/>
            <a:ext cx="369720" cy="301320"/>
          </a:xfrm>
          <a:prstGeom prst="rect">
            <a:avLst/>
          </a:prstGeom>
          <a:ln>
            <a:noFill/>
          </a:ln>
        </p:spPr>
      </p:pic>
      <p:sp>
        <p:nvSpPr>
          <p:cNvPr id="278" name="CustomShape 4"/>
          <p:cNvSpPr/>
          <p:nvPr/>
        </p:nvSpPr>
        <p:spPr>
          <a:xfrm>
            <a:off x="1627920" y="6000480"/>
            <a:ext cx="152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monolith</a:t>
            </a:r>
            <a:endParaRPr b="0" lang="en-US" sz="2400" spc="-1" strike="noStrike">
              <a:latin typeface="Arial"/>
            </a:endParaRPr>
          </a:p>
        </p:txBody>
      </p:sp>
      <p:sp>
        <p:nvSpPr>
          <p:cNvPr id="279" name="CustomShape 5"/>
          <p:cNvSpPr/>
          <p:nvPr/>
        </p:nvSpPr>
        <p:spPr>
          <a:xfrm>
            <a:off x="5969520" y="599184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81" name="Picture 20" descr=""/>
          <p:cNvPicPr/>
          <p:nvPr/>
        </p:nvPicPr>
        <p:blipFill>
          <a:blip r:embed="rId1"/>
          <a:stretch/>
        </p:blipFill>
        <p:spPr>
          <a:xfrm>
            <a:off x="6613200" y="597240"/>
            <a:ext cx="369720" cy="301320"/>
          </a:xfrm>
          <a:prstGeom prst="rect">
            <a:avLst/>
          </a:prstGeom>
          <a:ln>
            <a:noFill/>
          </a:ln>
        </p:spPr>
      </p:pic>
      <p:pic>
        <p:nvPicPr>
          <p:cNvPr id="282" name="Picture 21" descr=""/>
          <p:cNvPicPr/>
          <p:nvPr/>
        </p:nvPicPr>
        <p:blipFill>
          <a:blip r:embed="rId2"/>
          <a:stretch/>
        </p:blipFill>
        <p:spPr>
          <a:xfrm>
            <a:off x="2850480" y="605520"/>
            <a:ext cx="369720" cy="301320"/>
          </a:xfrm>
          <a:prstGeom prst="rect">
            <a:avLst/>
          </a:prstGeom>
          <a:ln>
            <a:noFill/>
          </a:ln>
        </p:spPr>
      </p:pic>
      <p:pic>
        <p:nvPicPr>
          <p:cNvPr id="283" name="Picture 23" descr=""/>
          <p:cNvPicPr/>
          <p:nvPr/>
        </p:nvPicPr>
        <p:blipFill>
          <a:blip r:embed="rId3"/>
          <a:stretch/>
        </p:blipFill>
        <p:spPr>
          <a:xfrm>
            <a:off x="3792960" y="605520"/>
            <a:ext cx="369720" cy="301320"/>
          </a:xfrm>
          <a:prstGeom prst="rect">
            <a:avLst/>
          </a:prstGeom>
          <a:ln>
            <a:noFill/>
          </a:ln>
        </p:spPr>
      </p:pic>
      <p:pic>
        <p:nvPicPr>
          <p:cNvPr id="284" name="Picture 24" descr=""/>
          <p:cNvPicPr/>
          <p:nvPr/>
        </p:nvPicPr>
        <p:blipFill>
          <a:blip r:embed="rId4"/>
          <a:stretch/>
        </p:blipFill>
        <p:spPr>
          <a:xfrm>
            <a:off x="4732560" y="605520"/>
            <a:ext cx="369720" cy="301320"/>
          </a:xfrm>
          <a:prstGeom prst="rect">
            <a:avLst/>
          </a:prstGeom>
          <a:ln>
            <a:noFill/>
          </a:ln>
        </p:spPr>
      </p:pic>
      <p:pic>
        <p:nvPicPr>
          <p:cNvPr id="285" name="Picture 25" descr=""/>
          <p:cNvPicPr/>
          <p:nvPr/>
        </p:nvPicPr>
        <p:blipFill>
          <a:blip r:embed="rId5"/>
          <a:stretch/>
        </p:blipFill>
        <p:spPr>
          <a:xfrm>
            <a:off x="5672160" y="600480"/>
            <a:ext cx="369720" cy="301320"/>
          </a:xfrm>
          <a:prstGeom prst="rect">
            <a:avLst/>
          </a:prstGeom>
          <a:ln>
            <a:noFill/>
          </a:ln>
        </p:spPr>
      </p:pic>
      <p:grpSp>
        <p:nvGrpSpPr>
          <p:cNvPr id="286" name="Group 2"/>
          <p:cNvGrpSpPr/>
          <p:nvPr/>
        </p:nvGrpSpPr>
        <p:grpSpPr>
          <a:xfrm>
            <a:off x="2279160" y="1700640"/>
            <a:ext cx="4163760" cy="4421160"/>
            <a:chOff x="2279160" y="1700640"/>
            <a:chExt cx="4163760" cy="4421160"/>
          </a:xfrm>
        </p:grpSpPr>
        <p:pic>
          <p:nvPicPr>
            <p:cNvPr id="287" name="Picture 4" descr=""/>
            <p:cNvPicPr/>
            <p:nvPr/>
          </p:nvPicPr>
          <p:blipFill>
            <a:blip r:embed="rId6"/>
            <a:stretch/>
          </p:blipFill>
          <p:spPr>
            <a:xfrm>
              <a:off x="2279160" y="1700640"/>
              <a:ext cx="4163760" cy="4421160"/>
            </a:xfrm>
            <a:prstGeom prst="rect">
              <a:avLst/>
            </a:prstGeom>
            <a:ln>
              <a:noFill/>
            </a:ln>
          </p:spPr>
        </p:pic>
        <p:pic>
          <p:nvPicPr>
            <p:cNvPr id="288" name="Picture 9" descr="C:\Users\Samuel\Google Drive\Dubna\Sans titre - 30 (2)-car.png"/>
            <p:cNvPicPr/>
            <p:nvPr/>
          </p:nvPicPr>
          <p:blipFill>
            <a:blip r:embed="rId7"/>
            <a:stretch/>
          </p:blipFill>
          <p:spPr>
            <a:xfrm>
              <a:off x="3010320" y="2022480"/>
              <a:ext cx="1132920" cy="870120"/>
            </a:xfrm>
            <a:prstGeom prst="rect">
              <a:avLst/>
            </a:prstGeom>
            <a:ln>
              <a:noFill/>
            </a:ln>
          </p:spPr>
        </p:pic>
        <p:pic>
          <p:nvPicPr>
            <p:cNvPr id="289" name="Picture 10" descr="C:\Users\Samuel\Google Drive\Dubna\Sans titre - 30 (2)-customer.png"/>
            <p:cNvPicPr/>
            <p:nvPr/>
          </p:nvPicPr>
          <p:blipFill>
            <a:blip r:embed="rId8"/>
            <a:stretch/>
          </p:blipFill>
          <p:spPr>
            <a:xfrm>
              <a:off x="4402080" y="4653000"/>
              <a:ext cx="1617120" cy="1117080"/>
            </a:xfrm>
            <a:prstGeom prst="rect">
              <a:avLst/>
            </a:prstGeom>
            <a:ln>
              <a:noFill/>
            </a:ln>
          </p:spPr>
        </p:pic>
        <p:sp>
          <p:nvSpPr>
            <p:cNvPr id="290" name="CustomShape 3"/>
            <p:cNvSpPr/>
            <p:nvPr/>
          </p:nvSpPr>
          <p:spPr>
            <a:xfrm>
              <a:off x="3840120" y="3744000"/>
              <a:ext cx="4294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v1</a:t>
              </a:r>
              <a:endParaRPr b="0" lang="en-US" sz="1600" spc="-1" strike="noStrike">
                <a:latin typeface="Arial"/>
              </a:endParaRPr>
            </a:p>
          </p:txBody>
        </p:sp>
        <p:sp>
          <p:nvSpPr>
            <p:cNvPr id="291" name="CustomShape 4"/>
            <p:cNvSpPr/>
            <p:nvPr/>
          </p:nvSpPr>
          <p:spPr>
            <a:xfrm>
              <a:off x="5497560" y="3510000"/>
              <a:ext cx="4294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v2</a:t>
              </a:r>
              <a:endParaRPr b="0" lang="en-US" sz="1600" spc="-1" strike="noStrike">
                <a:latin typeface="Arial"/>
              </a:endParaRPr>
            </a:p>
          </p:txBody>
        </p:sp>
      </p:grpSp>
      <p:pic>
        <p:nvPicPr>
          <p:cNvPr id="292" name="Picture 14" descr=""/>
          <p:cNvPicPr/>
          <p:nvPr/>
        </p:nvPicPr>
        <p:blipFill>
          <a:blip r:embed="rId9"/>
          <a:stretch/>
        </p:blipFill>
        <p:spPr>
          <a:xfrm>
            <a:off x="1907640" y="60552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930320" y="159120"/>
            <a:ext cx="4468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hide implementation details</a:t>
            </a:r>
            <a:endParaRPr b="0" lang="en-US" sz="2400" spc="-1" strike="noStrike">
              <a:latin typeface="Arial"/>
            </a:endParaRPr>
          </a:p>
        </p:txBody>
      </p:sp>
      <p:pic>
        <p:nvPicPr>
          <p:cNvPr id="294" name="Picture 11" descr=""/>
          <p:cNvPicPr/>
          <p:nvPr/>
        </p:nvPicPr>
        <p:blipFill>
          <a:blip r:embed="rId1"/>
          <a:stretch/>
        </p:blipFill>
        <p:spPr>
          <a:xfrm>
            <a:off x="6613200" y="597240"/>
            <a:ext cx="369720" cy="301320"/>
          </a:xfrm>
          <a:prstGeom prst="rect">
            <a:avLst/>
          </a:prstGeom>
          <a:ln>
            <a:noFill/>
          </a:ln>
        </p:spPr>
      </p:pic>
      <p:pic>
        <p:nvPicPr>
          <p:cNvPr id="295" name="Picture 14" descr=""/>
          <p:cNvPicPr/>
          <p:nvPr/>
        </p:nvPicPr>
        <p:blipFill>
          <a:blip r:embed="rId2"/>
          <a:stretch/>
        </p:blipFill>
        <p:spPr>
          <a:xfrm>
            <a:off x="3792960" y="605520"/>
            <a:ext cx="369720" cy="301320"/>
          </a:xfrm>
          <a:prstGeom prst="rect">
            <a:avLst/>
          </a:prstGeom>
          <a:ln>
            <a:noFill/>
          </a:ln>
        </p:spPr>
      </p:pic>
      <p:pic>
        <p:nvPicPr>
          <p:cNvPr id="296" name="Picture 15" descr=""/>
          <p:cNvPicPr/>
          <p:nvPr/>
        </p:nvPicPr>
        <p:blipFill>
          <a:blip r:embed="rId3"/>
          <a:stretch/>
        </p:blipFill>
        <p:spPr>
          <a:xfrm>
            <a:off x="4732560" y="605520"/>
            <a:ext cx="369720" cy="301320"/>
          </a:xfrm>
          <a:prstGeom prst="rect">
            <a:avLst/>
          </a:prstGeom>
          <a:ln>
            <a:noFill/>
          </a:ln>
        </p:spPr>
      </p:pic>
      <p:pic>
        <p:nvPicPr>
          <p:cNvPr id="297" name="Picture 16" descr=""/>
          <p:cNvPicPr/>
          <p:nvPr/>
        </p:nvPicPr>
        <p:blipFill>
          <a:blip r:embed="rId4"/>
          <a:stretch/>
        </p:blipFill>
        <p:spPr>
          <a:xfrm>
            <a:off x="5672160" y="600480"/>
            <a:ext cx="369720" cy="301320"/>
          </a:xfrm>
          <a:prstGeom prst="rect">
            <a:avLst/>
          </a:prstGeom>
          <a:ln>
            <a:noFill/>
          </a:ln>
        </p:spPr>
      </p:pic>
      <p:sp>
        <p:nvSpPr>
          <p:cNvPr id="298" name="CustomShape 2"/>
          <p:cNvSpPr/>
          <p:nvPr/>
        </p:nvSpPr>
        <p:spPr>
          <a:xfrm>
            <a:off x="155520" y="-144360"/>
            <a:ext cx="303120" cy="303120"/>
          </a:xfrm>
          <a:prstGeom prst="rect">
            <a:avLst/>
          </a:prstGeom>
          <a:noFill/>
          <a:ln>
            <a:noFill/>
          </a:ln>
        </p:spPr>
        <p:style>
          <a:lnRef idx="0"/>
          <a:fillRef idx="0"/>
          <a:effectRef idx="0"/>
          <a:fontRef idx="minor"/>
        </p:style>
      </p:sp>
      <p:grpSp>
        <p:nvGrpSpPr>
          <p:cNvPr id="299" name="Group 3"/>
          <p:cNvGrpSpPr/>
          <p:nvPr/>
        </p:nvGrpSpPr>
        <p:grpSpPr>
          <a:xfrm>
            <a:off x="5672160" y="2337840"/>
            <a:ext cx="2400480" cy="3050280"/>
            <a:chOff x="5672160" y="2337840"/>
            <a:chExt cx="2400480" cy="3050280"/>
          </a:xfrm>
        </p:grpSpPr>
        <p:pic>
          <p:nvPicPr>
            <p:cNvPr id="300" name="Picture 24" descr=""/>
            <p:cNvPicPr/>
            <p:nvPr/>
          </p:nvPicPr>
          <p:blipFill>
            <a:blip r:embed="rId5"/>
            <a:stretch/>
          </p:blipFill>
          <p:spPr>
            <a:xfrm>
              <a:off x="5672160" y="2337840"/>
              <a:ext cx="2400480" cy="3050280"/>
            </a:xfrm>
            <a:prstGeom prst="rect">
              <a:avLst/>
            </a:prstGeom>
            <a:ln>
              <a:noFill/>
            </a:ln>
          </p:spPr>
        </p:pic>
        <p:pic>
          <p:nvPicPr>
            <p:cNvPr id="301" name="Picture 23" descr=""/>
            <p:cNvPicPr/>
            <p:nvPr/>
          </p:nvPicPr>
          <p:blipFill>
            <a:blip r:embed="rId6"/>
            <a:stretch/>
          </p:blipFill>
          <p:spPr>
            <a:xfrm>
              <a:off x="6338520" y="2858040"/>
              <a:ext cx="918720" cy="281880"/>
            </a:xfrm>
            <a:prstGeom prst="rect">
              <a:avLst/>
            </a:prstGeom>
            <a:ln>
              <a:noFill/>
            </a:ln>
          </p:spPr>
        </p:pic>
        <p:pic>
          <p:nvPicPr>
            <p:cNvPr id="302" name="Picture 18" descr="Résultat de recherche d'images pour &quot;mysql&quot;"/>
            <p:cNvPicPr/>
            <p:nvPr/>
          </p:nvPicPr>
          <p:blipFill>
            <a:blip r:embed="rId7"/>
            <a:stretch/>
          </p:blipFill>
          <p:spPr>
            <a:xfrm>
              <a:off x="6298920" y="4559400"/>
              <a:ext cx="941400" cy="392040"/>
            </a:xfrm>
            <a:prstGeom prst="rect">
              <a:avLst/>
            </a:prstGeom>
            <a:ln>
              <a:noFill/>
            </a:ln>
          </p:spPr>
        </p:pic>
      </p:grpSp>
      <p:grpSp>
        <p:nvGrpSpPr>
          <p:cNvPr id="303" name="Group 4"/>
          <p:cNvGrpSpPr/>
          <p:nvPr/>
        </p:nvGrpSpPr>
        <p:grpSpPr>
          <a:xfrm>
            <a:off x="971640" y="2354400"/>
            <a:ext cx="2374560" cy="3017160"/>
            <a:chOff x="971640" y="2354400"/>
            <a:chExt cx="2374560" cy="3017160"/>
          </a:xfrm>
        </p:grpSpPr>
        <p:pic>
          <p:nvPicPr>
            <p:cNvPr id="304" name="Picture 1" descr=""/>
            <p:cNvPicPr/>
            <p:nvPr/>
          </p:nvPicPr>
          <p:blipFill>
            <a:blip r:embed="rId8"/>
            <a:stretch/>
          </p:blipFill>
          <p:spPr>
            <a:xfrm>
              <a:off x="971640" y="2354400"/>
              <a:ext cx="2374560" cy="3017160"/>
            </a:xfrm>
            <a:prstGeom prst="rect">
              <a:avLst/>
            </a:prstGeom>
            <a:ln>
              <a:noFill/>
            </a:ln>
          </p:spPr>
        </p:pic>
        <p:pic>
          <p:nvPicPr>
            <p:cNvPr id="305" name="Picture 21" descr=""/>
            <p:cNvPicPr/>
            <p:nvPr/>
          </p:nvPicPr>
          <p:blipFill>
            <a:blip r:embed="rId9"/>
            <a:stretch/>
          </p:blipFill>
          <p:spPr>
            <a:xfrm>
              <a:off x="1308240" y="2621160"/>
              <a:ext cx="1512720" cy="755280"/>
            </a:xfrm>
            <a:prstGeom prst="rect">
              <a:avLst/>
            </a:prstGeom>
            <a:ln>
              <a:noFill/>
            </a:ln>
          </p:spPr>
        </p:pic>
        <p:pic>
          <p:nvPicPr>
            <p:cNvPr id="306" name="Picture 20" descr="Résultat de recherche d'images pour &quot;mongodb&quot;"/>
            <p:cNvPicPr/>
            <p:nvPr/>
          </p:nvPicPr>
          <p:blipFill>
            <a:blip r:embed="rId10"/>
            <a:stretch/>
          </p:blipFill>
          <p:spPr>
            <a:xfrm>
              <a:off x="1308240" y="4725000"/>
              <a:ext cx="1422360" cy="385200"/>
            </a:xfrm>
            <a:prstGeom prst="rect">
              <a:avLst/>
            </a:prstGeom>
            <a:ln>
              <a:noFill/>
            </a:ln>
          </p:spPr>
        </p:pic>
      </p:grpSp>
      <p:pic>
        <p:nvPicPr>
          <p:cNvPr id="307" name="Picture 9" descr="C:\Users\Samuel\Google Drive\Dubna\Sans titre - 30 (2)-car.png"/>
          <p:cNvPicPr/>
          <p:nvPr/>
        </p:nvPicPr>
        <p:blipFill>
          <a:blip r:embed="rId11"/>
          <a:stretch/>
        </p:blipFill>
        <p:spPr>
          <a:xfrm>
            <a:off x="6265080" y="5373360"/>
            <a:ext cx="927360" cy="712440"/>
          </a:xfrm>
          <a:prstGeom prst="rect">
            <a:avLst/>
          </a:prstGeom>
          <a:ln>
            <a:noFill/>
          </a:ln>
        </p:spPr>
      </p:pic>
      <p:pic>
        <p:nvPicPr>
          <p:cNvPr id="308" name="Picture 10" descr="C:\Users\Samuel\Google Drive\Dubna\Sans titre - 30 (2)-customer.png"/>
          <p:cNvPicPr/>
          <p:nvPr/>
        </p:nvPicPr>
        <p:blipFill>
          <a:blip r:embed="rId12"/>
          <a:stretch/>
        </p:blipFill>
        <p:spPr>
          <a:xfrm>
            <a:off x="1444320" y="5445360"/>
            <a:ext cx="1150200" cy="794520"/>
          </a:xfrm>
          <a:prstGeom prst="rect">
            <a:avLst/>
          </a:prstGeom>
          <a:ln>
            <a:noFill/>
          </a:ln>
        </p:spPr>
      </p:pic>
      <p:sp>
        <p:nvSpPr>
          <p:cNvPr id="309" name="CustomShape 5"/>
          <p:cNvSpPr/>
          <p:nvPr/>
        </p:nvSpPr>
        <p:spPr>
          <a:xfrm>
            <a:off x="3136680" y="3118680"/>
            <a:ext cx="582120" cy="942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dd4b08"/>
                </a:solidFill>
                <a:latin typeface="Claire Hand"/>
                <a:ea typeface="DejaVu Sans"/>
              </a:rPr>
              <a:t>API</a:t>
            </a:r>
            <a:endParaRPr b="0" lang="en-US" sz="2000" spc="-1" strike="noStrike">
              <a:latin typeface="Arial"/>
            </a:endParaRPr>
          </a:p>
          <a:p>
            <a:pPr>
              <a:lnSpc>
                <a:spcPct val="100000"/>
              </a:lnSpc>
            </a:pPr>
            <a:r>
              <a:rPr b="0" lang="en-US" sz="1200" spc="-1" strike="noStrike">
                <a:solidFill>
                  <a:srgbClr val="000000"/>
                </a:solidFill>
                <a:latin typeface="Claire Hand"/>
                <a:ea typeface="DejaVu Sans"/>
              </a:rPr>
              <a:t>-http</a:t>
            </a:r>
            <a:endParaRPr b="0" lang="en-US" sz="1200" spc="-1" strike="noStrike">
              <a:latin typeface="Arial"/>
            </a:endParaRPr>
          </a:p>
          <a:p>
            <a:pPr>
              <a:lnSpc>
                <a:spcPct val="100000"/>
              </a:lnSpc>
            </a:pPr>
            <a:r>
              <a:rPr b="0" lang="en-US" sz="1200" spc="-1" strike="noStrike">
                <a:solidFill>
                  <a:srgbClr val="000000"/>
                </a:solidFill>
                <a:latin typeface="Claire Hand"/>
                <a:ea typeface="DejaVu Sans"/>
              </a:rPr>
              <a:t>-rest</a:t>
            </a:r>
            <a:endParaRPr b="0" lang="en-US" sz="1200" spc="-1" strike="noStrike">
              <a:latin typeface="Arial"/>
            </a:endParaRPr>
          </a:p>
          <a:p>
            <a:pPr>
              <a:lnSpc>
                <a:spcPct val="100000"/>
              </a:lnSpc>
            </a:pPr>
            <a:r>
              <a:rPr b="0" lang="en-US" sz="1200" spc="-1" strike="noStrike">
                <a:solidFill>
                  <a:srgbClr val="000000"/>
                </a:solidFill>
                <a:latin typeface="Claire Hand"/>
                <a:ea typeface="DejaVu Sans"/>
              </a:rPr>
              <a:t>-json</a:t>
            </a:r>
            <a:endParaRPr b="0" lang="en-US" sz="1200" spc="-1" strike="noStrike">
              <a:latin typeface="Arial"/>
            </a:endParaRPr>
          </a:p>
        </p:txBody>
      </p:sp>
      <p:sp>
        <p:nvSpPr>
          <p:cNvPr id="310" name="CustomShape 6"/>
          <p:cNvSpPr/>
          <p:nvPr/>
        </p:nvSpPr>
        <p:spPr>
          <a:xfrm>
            <a:off x="5035320" y="3141720"/>
            <a:ext cx="582120" cy="9421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2000" spc="-1" strike="noStrike">
                <a:solidFill>
                  <a:srgbClr val="dd4b08"/>
                </a:solidFill>
                <a:latin typeface="Claire Hand"/>
                <a:ea typeface="DejaVu Sans"/>
              </a:rPr>
              <a:t>API</a:t>
            </a:r>
            <a:endParaRPr b="0" lang="en-US" sz="2000" spc="-1" strike="noStrike">
              <a:latin typeface="Arial"/>
            </a:endParaRPr>
          </a:p>
          <a:p>
            <a:pPr algn="r">
              <a:lnSpc>
                <a:spcPct val="100000"/>
              </a:lnSpc>
            </a:pPr>
            <a:r>
              <a:rPr b="0" lang="en-US" sz="1200" spc="-1" strike="noStrike">
                <a:solidFill>
                  <a:srgbClr val="000000"/>
                </a:solidFill>
                <a:latin typeface="Claire Hand"/>
                <a:ea typeface="DejaVu Sans"/>
              </a:rPr>
              <a:t>http-</a:t>
            </a:r>
            <a:endParaRPr b="0" lang="en-US" sz="1200" spc="-1" strike="noStrike">
              <a:latin typeface="Arial"/>
            </a:endParaRPr>
          </a:p>
          <a:p>
            <a:pPr algn="r">
              <a:lnSpc>
                <a:spcPct val="100000"/>
              </a:lnSpc>
            </a:pPr>
            <a:r>
              <a:rPr b="0" lang="en-US" sz="1200" spc="-1" strike="noStrike">
                <a:solidFill>
                  <a:srgbClr val="000000"/>
                </a:solidFill>
                <a:latin typeface="Claire Hand"/>
                <a:ea typeface="DejaVu Sans"/>
              </a:rPr>
              <a:t>Rest-</a:t>
            </a:r>
            <a:endParaRPr b="0" lang="en-US" sz="1200" spc="-1" strike="noStrike">
              <a:latin typeface="Arial"/>
            </a:endParaRPr>
          </a:p>
          <a:p>
            <a:pPr algn="r">
              <a:lnSpc>
                <a:spcPct val="100000"/>
              </a:lnSpc>
            </a:pPr>
            <a:r>
              <a:rPr b="0" lang="en-US" sz="1200" spc="-1" strike="noStrike">
                <a:solidFill>
                  <a:srgbClr val="000000"/>
                </a:solidFill>
                <a:latin typeface="Claire Hand"/>
                <a:ea typeface="DejaVu Sans"/>
              </a:rPr>
              <a:t>Json-</a:t>
            </a:r>
            <a:endParaRPr b="0" lang="en-US" sz="1200" spc="-1" strike="noStrike">
              <a:latin typeface="Arial"/>
            </a:endParaRPr>
          </a:p>
        </p:txBody>
      </p:sp>
      <p:pic>
        <p:nvPicPr>
          <p:cNvPr id="311" name="Picture 25" descr=""/>
          <p:cNvPicPr/>
          <p:nvPr/>
        </p:nvPicPr>
        <p:blipFill>
          <a:blip r:embed="rId13"/>
          <a:stretch/>
        </p:blipFill>
        <p:spPr>
          <a:xfrm>
            <a:off x="1907640" y="605520"/>
            <a:ext cx="369720" cy="301320"/>
          </a:xfrm>
          <a:prstGeom prst="rect">
            <a:avLst/>
          </a:prstGeom>
          <a:ln>
            <a:noFill/>
          </a:ln>
        </p:spPr>
      </p:pic>
      <p:pic>
        <p:nvPicPr>
          <p:cNvPr id="312" name="Picture 26" descr=""/>
          <p:cNvPicPr/>
          <p:nvPr/>
        </p:nvPicPr>
        <p:blipFill>
          <a:blip r:embed="rId14"/>
          <a:stretch/>
        </p:blipFill>
        <p:spPr>
          <a:xfrm>
            <a:off x="2850480" y="605520"/>
            <a:ext cx="369720" cy="301320"/>
          </a:xfrm>
          <a:prstGeom prst="rect">
            <a:avLst/>
          </a:prstGeom>
          <a:ln>
            <a:noFill/>
          </a:ln>
        </p:spPr>
      </p:pic>
      <p:pic>
        <p:nvPicPr>
          <p:cNvPr id="313" name="Image 4" descr=""/>
          <p:cNvPicPr/>
          <p:nvPr/>
        </p:nvPicPr>
        <p:blipFill>
          <a:blip r:embed="rId15"/>
          <a:stretch/>
        </p:blipFill>
        <p:spPr>
          <a:xfrm>
            <a:off x="5698800" y="2430000"/>
            <a:ext cx="2216160" cy="2883960"/>
          </a:xfrm>
          <a:prstGeom prst="rect">
            <a:avLst/>
          </a:prstGeom>
          <a:ln>
            <a:noFill/>
          </a:ln>
        </p:spPr>
      </p:pic>
      <p:pic>
        <p:nvPicPr>
          <p:cNvPr id="314" name="Image 6" descr=""/>
          <p:cNvPicPr/>
          <p:nvPr/>
        </p:nvPicPr>
        <p:blipFill>
          <a:blip r:embed="rId16"/>
          <a:stretch/>
        </p:blipFill>
        <p:spPr>
          <a:xfrm>
            <a:off x="972000" y="2386440"/>
            <a:ext cx="2303280" cy="292968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14"/>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934440" y="181080"/>
            <a:ext cx="1933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automation</a:t>
            </a:r>
            <a:endParaRPr b="0" lang="en-US" sz="2400" spc="-1" strike="noStrike">
              <a:latin typeface="Arial"/>
            </a:endParaRPr>
          </a:p>
        </p:txBody>
      </p:sp>
      <p:pic>
        <p:nvPicPr>
          <p:cNvPr id="316" name="Picture 9" descr=""/>
          <p:cNvPicPr/>
          <p:nvPr/>
        </p:nvPicPr>
        <p:blipFill>
          <a:blip r:embed="rId1"/>
          <a:stretch/>
        </p:blipFill>
        <p:spPr>
          <a:xfrm>
            <a:off x="6613200" y="597240"/>
            <a:ext cx="369720" cy="301320"/>
          </a:xfrm>
          <a:prstGeom prst="rect">
            <a:avLst/>
          </a:prstGeom>
          <a:ln>
            <a:noFill/>
          </a:ln>
        </p:spPr>
      </p:pic>
      <p:pic>
        <p:nvPicPr>
          <p:cNvPr id="317" name="Picture 10" descr=""/>
          <p:cNvPicPr/>
          <p:nvPr/>
        </p:nvPicPr>
        <p:blipFill>
          <a:blip r:embed="rId2"/>
          <a:stretch/>
        </p:blipFill>
        <p:spPr>
          <a:xfrm>
            <a:off x="2850480" y="605520"/>
            <a:ext cx="369720" cy="301320"/>
          </a:xfrm>
          <a:prstGeom prst="rect">
            <a:avLst/>
          </a:prstGeom>
          <a:ln>
            <a:noFill/>
          </a:ln>
        </p:spPr>
      </p:pic>
      <p:pic>
        <p:nvPicPr>
          <p:cNvPr id="318" name="Picture 12" descr=""/>
          <p:cNvPicPr/>
          <p:nvPr/>
        </p:nvPicPr>
        <p:blipFill>
          <a:blip r:embed="rId3"/>
          <a:stretch/>
        </p:blipFill>
        <p:spPr>
          <a:xfrm>
            <a:off x="3792960" y="605520"/>
            <a:ext cx="369720" cy="301320"/>
          </a:xfrm>
          <a:prstGeom prst="rect">
            <a:avLst/>
          </a:prstGeom>
          <a:ln>
            <a:noFill/>
          </a:ln>
        </p:spPr>
      </p:pic>
      <p:pic>
        <p:nvPicPr>
          <p:cNvPr id="319" name="Picture 13" descr=""/>
          <p:cNvPicPr/>
          <p:nvPr/>
        </p:nvPicPr>
        <p:blipFill>
          <a:blip r:embed="rId4"/>
          <a:stretch/>
        </p:blipFill>
        <p:spPr>
          <a:xfrm>
            <a:off x="4732560" y="605520"/>
            <a:ext cx="369720" cy="301320"/>
          </a:xfrm>
          <a:prstGeom prst="rect">
            <a:avLst/>
          </a:prstGeom>
          <a:ln>
            <a:noFill/>
          </a:ln>
        </p:spPr>
      </p:pic>
      <p:pic>
        <p:nvPicPr>
          <p:cNvPr id="320" name="Picture 14" descr=""/>
          <p:cNvPicPr/>
          <p:nvPr/>
        </p:nvPicPr>
        <p:blipFill>
          <a:blip r:embed="rId5"/>
          <a:stretch/>
        </p:blipFill>
        <p:spPr>
          <a:xfrm>
            <a:off x="5672160" y="600480"/>
            <a:ext cx="369720" cy="301320"/>
          </a:xfrm>
          <a:prstGeom prst="rect">
            <a:avLst/>
          </a:prstGeom>
          <a:ln>
            <a:noFill/>
          </a:ln>
        </p:spPr>
      </p:pic>
      <p:pic>
        <p:nvPicPr>
          <p:cNvPr id="321" name="Picture 15" descr=""/>
          <p:cNvPicPr/>
          <p:nvPr/>
        </p:nvPicPr>
        <p:blipFill>
          <a:blip r:embed="rId6"/>
          <a:stretch/>
        </p:blipFill>
        <p:spPr>
          <a:xfrm flipH="1" rot="10800000">
            <a:off x="1528560" y="3358440"/>
            <a:ext cx="1128600" cy="352440"/>
          </a:xfrm>
          <a:prstGeom prst="rect">
            <a:avLst/>
          </a:prstGeom>
          <a:ln>
            <a:noFill/>
          </a:ln>
        </p:spPr>
      </p:pic>
      <p:pic>
        <p:nvPicPr>
          <p:cNvPr id="322" name="Picture 16" descr=""/>
          <p:cNvPicPr/>
          <p:nvPr/>
        </p:nvPicPr>
        <p:blipFill>
          <a:blip r:embed="rId7"/>
          <a:stretch/>
        </p:blipFill>
        <p:spPr>
          <a:xfrm>
            <a:off x="395640" y="3034440"/>
            <a:ext cx="1253160" cy="1028880"/>
          </a:xfrm>
          <a:prstGeom prst="rect">
            <a:avLst/>
          </a:prstGeom>
          <a:ln>
            <a:noFill/>
          </a:ln>
        </p:spPr>
      </p:pic>
      <p:pic>
        <p:nvPicPr>
          <p:cNvPr id="323" name="Picture 17" descr=""/>
          <p:cNvPicPr/>
          <p:nvPr/>
        </p:nvPicPr>
        <p:blipFill>
          <a:blip r:embed="rId8"/>
          <a:stretch/>
        </p:blipFill>
        <p:spPr>
          <a:xfrm>
            <a:off x="2514600" y="3069000"/>
            <a:ext cx="1626840" cy="1028880"/>
          </a:xfrm>
          <a:prstGeom prst="rect">
            <a:avLst/>
          </a:prstGeom>
          <a:ln>
            <a:noFill/>
          </a:ln>
        </p:spPr>
      </p:pic>
      <p:sp>
        <p:nvSpPr>
          <p:cNvPr id="324" name="CustomShape 2"/>
          <p:cNvSpPr/>
          <p:nvPr/>
        </p:nvSpPr>
        <p:spPr>
          <a:xfrm>
            <a:off x="622080" y="3365280"/>
            <a:ext cx="741960" cy="363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Claire Hand"/>
                <a:ea typeface="DejaVu Sans"/>
              </a:rPr>
              <a:t>build</a:t>
            </a:r>
            <a:endParaRPr b="0" lang="en-US" sz="1800" spc="-1" strike="noStrike">
              <a:latin typeface="Arial"/>
            </a:endParaRPr>
          </a:p>
        </p:txBody>
      </p:sp>
      <p:sp>
        <p:nvSpPr>
          <p:cNvPr id="325" name="CustomShape 3"/>
          <p:cNvSpPr/>
          <p:nvPr/>
        </p:nvSpPr>
        <p:spPr>
          <a:xfrm>
            <a:off x="2857680" y="3426480"/>
            <a:ext cx="972000" cy="363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Claire Hand"/>
                <a:ea typeface="DejaVu Sans"/>
              </a:rPr>
              <a:t>testing</a:t>
            </a:r>
            <a:endParaRPr b="0" lang="en-US" sz="1800" spc="-1" strike="noStrike">
              <a:latin typeface="Arial"/>
            </a:endParaRPr>
          </a:p>
        </p:txBody>
      </p:sp>
      <p:pic>
        <p:nvPicPr>
          <p:cNvPr id="326" name="Picture 20" descr=""/>
          <p:cNvPicPr/>
          <p:nvPr/>
        </p:nvPicPr>
        <p:blipFill>
          <a:blip r:embed="rId9"/>
          <a:stretch/>
        </p:blipFill>
        <p:spPr>
          <a:xfrm>
            <a:off x="4715640" y="3069000"/>
            <a:ext cx="1366920" cy="1122120"/>
          </a:xfrm>
          <a:prstGeom prst="rect">
            <a:avLst/>
          </a:prstGeom>
          <a:ln>
            <a:noFill/>
          </a:ln>
        </p:spPr>
      </p:pic>
      <p:sp>
        <p:nvSpPr>
          <p:cNvPr id="327" name="CustomShape 4"/>
          <p:cNvSpPr/>
          <p:nvPr/>
        </p:nvSpPr>
        <p:spPr>
          <a:xfrm>
            <a:off x="4794840" y="3176280"/>
            <a:ext cx="110664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laire Hand"/>
                <a:ea typeface="DejaVu Sans"/>
              </a:rPr>
              <a:t>Deploy</a:t>
            </a:r>
            <a:endParaRPr b="0" lang="en-US" sz="1800" spc="-1" strike="noStrike">
              <a:latin typeface="Arial"/>
            </a:endParaRPr>
          </a:p>
          <a:p>
            <a:pPr algn="ctr">
              <a:lnSpc>
                <a:spcPct val="100000"/>
              </a:lnSpc>
            </a:pPr>
            <a:r>
              <a:rPr b="0" lang="en-US" sz="1800" spc="-1" strike="noStrike">
                <a:solidFill>
                  <a:srgbClr val="000000"/>
                </a:solidFill>
                <a:latin typeface="Claire Hand"/>
                <a:ea typeface="DejaVu Sans"/>
              </a:rPr>
              <a:t>On dev/TEST</a:t>
            </a:r>
            <a:endParaRPr b="0" lang="en-US" sz="1800" spc="-1" strike="noStrike">
              <a:latin typeface="Arial"/>
            </a:endParaRPr>
          </a:p>
        </p:txBody>
      </p:sp>
      <p:pic>
        <p:nvPicPr>
          <p:cNvPr id="328" name="Picture 22" descr=""/>
          <p:cNvPicPr/>
          <p:nvPr/>
        </p:nvPicPr>
        <p:blipFill>
          <a:blip r:embed="rId10"/>
          <a:stretch/>
        </p:blipFill>
        <p:spPr>
          <a:xfrm flipH="1" rot="10800000">
            <a:off x="4016880" y="3374640"/>
            <a:ext cx="699480" cy="352440"/>
          </a:xfrm>
          <a:prstGeom prst="rect">
            <a:avLst/>
          </a:prstGeom>
          <a:ln>
            <a:noFill/>
          </a:ln>
        </p:spPr>
      </p:pic>
      <p:pic>
        <p:nvPicPr>
          <p:cNvPr id="329" name="Picture 23" descr=""/>
          <p:cNvPicPr/>
          <p:nvPr/>
        </p:nvPicPr>
        <p:blipFill>
          <a:blip r:embed="rId11"/>
          <a:stretch/>
        </p:blipFill>
        <p:spPr>
          <a:xfrm flipH="1" rot="10800000">
            <a:off x="6033600" y="3404520"/>
            <a:ext cx="912960" cy="352440"/>
          </a:xfrm>
          <a:prstGeom prst="rect">
            <a:avLst/>
          </a:prstGeom>
          <a:ln>
            <a:noFill/>
          </a:ln>
        </p:spPr>
      </p:pic>
      <p:pic>
        <p:nvPicPr>
          <p:cNvPr id="330" name="Picture 24" descr=""/>
          <p:cNvPicPr/>
          <p:nvPr/>
        </p:nvPicPr>
        <p:blipFill>
          <a:blip r:embed="rId12"/>
          <a:stretch/>
        </p:blipFill>
        <p:spPr>
          <a:xfrm>
            <a:off x="6804360" y="2901600"/>
            <a:ext cx="2014560" cy="1274040"/>
          </a:xfrm>
          <a:prstGeom prst="rect">
            <a:avLst/>
          </a:prstGeom>
          <a:ln>
            <a:noFill/>
          </a:ln>
        </p:spPr>
      </p:pic>
      <p:sp>
        <p:nvSpPr>
          <p:cNvPr id="331" name="CustomShape 5"/>
          <p:cNvSpPr/>
          <p:nvPr/>
        </p:nvSpPr>
        <p:spPr>
          <a:xfrm>
            <a:off x="7154280" y="3307680"/>
            <a:ext cx="1339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Deploy on</a:t>
            </a:r>
            <a:endParaRPr b="0" lang="en-US" sz="1800" spc="-1" strike="noStrike">
              <a:latin typeface="Arial"/>
            </a:endParaRPr>
          </a:p>
          <a:p>
            <a:pPr algn="ctr">
              <a:lnSpc>
                <a:spcPct val="100000"/>
              </a:lnSpc>
            </a:pPr>
            <a:r>
              <a:rPr b="0" lang="en-US" sz="1800" spc="-1" strike="noStrike">
                <a:solidFill>
                  <a:srgbClr val="000000"/>
                </a:solidFill>
                <a:latin typeface="Claire Hand"/>
                <a:ea typeface="DejaVu Sans"/>
              </a:rPr>
              <a:t>prod</a:t>
            </a:r>
            <a:endParaRPr b="0" lang="en-US" sz="1800" spc="-1" strike="noStrike">
              <a:latin typeface="Arial"/>
            </a:endParaRPr>
          </a:p>
        </p:txBody>
      </p:sp>
      <p:pic>
        <p:nvPicPr>
          <p:cNvPr id="332" name="Picture 26" descr=""/>
          <p:cNvPicPr/>
          <p:nvPr/>
        </p:nvPicPr>
        <p:blipFill>
          <a:blip r:embed="rId13"/>
          <a:stretch/>
        </p:blipFill>
        <p:spPr>
          <a:xfrm>
            <a:off x="1907640" y="605520"/>
            <a:ext cx="369720" cy="301320"/>
          </a:xfrm>
          <a:prstGeom prst="rect">
            <a:avLst/>
          </a:prstGeom>
          <a:ln>
            <a:noFill/>
          </a:ln>
        </p:spPr>
      </p:pic>
      <p:pic>
        <p:nvPicPr>
          <p:cNvPr id="333" name="Picture 28" descr=""/>
          <p:cNvPicPr/>
          <p:nvPr/>
        </p:nvPicPr>
        <p:blipFill>
          <a:blip r:embed="rId14"/>
          <a:stretch/>
        </p:blipFill>
        <p:spPr>
          <a:xfrm>
            <a:off x="2850480" y="605520"/>
            <a:ext cx="369720" cy="301320"/>
          </a:xfrm>
          <a:prstGeom prst="rect">
            <a:avLst/>
          </a:prstGeom>
          <a:ln>
            <a:noFill/>
          </a:ln>
        </p:spPr>
      </p:pic>
      <p:pic>
        <p:nvPicPr>
          <p:cNvPr id="334" name="Picture 29" descr=""/>
          <p:cNvPicPr/>
          <p:nvPr/>
        </p:nvPicPr>
        <p:blipFill>
          <a:blip r:embed="rId15"/>
          <a:stretch/>
        </p:blipFill>
        <p:spPr>
          <a:xfrm>
            <a:off x="3792960" y="605520"/>
            <a:ext cx="369720" cy="301320"/>
          </a:xfrm>
          <a:prstGeom prst="rect">
            <a:avLst/>
          </a:prstGeom>
          <a:ln>
            <a:noFill/>
          </a:ln>
        </p:spPr>
      </p:pic>
      <p:sp>
        <p:nvSpPr>
          <p:cNvPr id="335" name="CustomShape 6"/>
          <p:cNvSpPr/>
          <p:nvPr/>
        </p:nvSpPr>
        <p:spPr>
          <a:xfrm>
            <a:off x="390960" y="5157360"/>
            <a:ext cx="3563280" cy="699480"/>
          </a:xfrm>
          <a:prstGeom prst="rect">
            <a:avLst/>
          </a:prstGeom>
          <a:noFill/>
          <a:ln>
            <a:noFill/>
          </a:ln>
        </p:spPr>
        <p:style>
          <a:lnRef idx="0"/>
          <a:fillRef idx="0"/>
          <a:effectRef idx="0"/>
          <a:fontRef idx="minor"/>
        </p:style>
        <p:txBody>
          <a:bodyPr wrap="none" lIns="90000" rIns="90000" tIns="45000" bIns="45000">
            <a:spAutoFit/>
          </a:bodyPr>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Continuous integration</a:t>
            </a:r>
            <a:endParaRPr b="0" lang="en-US" sz="2000" spc="-1" strike="noStrike">
              <a:latin typeface="Arial"/>
            </a:endParaRPr>
          </a:p>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Continuous deployment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5067720" y="181080"/>
            <a:ext cx="15404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stateless</a:t>
            </a:r>
            <a:endParaRPr b="0" lang="en-US" sz="2400" spc="-1" strike="noStrike">
              <a:latin typeface="Arial"/>
            </a:endParaRPr>
          </a:p>
        </p:txBody>
      </p:sp>
      <p:pic>
        <p:nvPicPr>
          <p:cNvPr id="337" name="Picture 46" descr=""/>
          <p:cNvPicPr/>
          <p:nvPr/>
        </p:nvPicPr>
        <p:blipFill>
          <a:blip r:embed="rId1"/>
          <a:stretch/>
        </p:blipFill>
        <p:spPr>
          <a:xfrm>
            <a:off x="6613200" y="597240"/>
            <a:ext cx="369720" cy="301320"/>
          </a:xfrm>
          <a:prstGeom prst="rect">
            <a:avLst/>
          </a:prstGeom>
          <a:ln>
            <a:noFill/>
          </a:ln>
        </p:spPr>
      </p:pic>
      <p:pic>
        <p:nvPicPr>
          <p:cNvPr id="338" name="Picture 51" descr=""/>
          <p:cNvPicPr/>
          <p:nvPr/>
        </p:nvPicPr>
        <p:blipFill>
          <a:blip r:embed="rId2"/>
          <a:stretch/>
        </p:blipFill>
        <p:spPr>
          <a:xfrm>
            <a:off x="5672160" y="600480"/>
            <a:ext cx="369720" cy="301320"/>
          </a:xfrm>
          <a:prstGeom prst="rect">
            <a:avLst/>
          </a:prstGeom>
          <a:ln>
            <a:noFill/>
          </a:ln>
        </p:spPr>
      </p:pic>
      <p:pic>
        <p:nvPicPr>
          <p:cNvPr id="339" name="Picture 8" descr=""/>
          <p:cNvPicPr/>
          <p:nvPr/>
        </p:nvPicPr>
        <p:blipFill>
          <a:blip r:embed="rId3"/>
          <a:stretch/>
        </p:blipFill>
        <p:spPr>
          <a:xfrm>
            <a:off x="1612080" y="1871280"/>
            <a:ext cx="5550480" cy="4162320"/>
          </a:xfrm>
          <a:prstGeom prst="rect">
            <a:avLst/>
          </a:prstGeom>
          <a:ln>
            <a:noFill/>
          </a:ln>
        </p:spPr>
      </p:pic>
      <p:sp>
        <p:nvSpPr>
          <p:cNvPr id="340" name="CustomShape 2"/>
          <p:cNvSpPr/>
          <p:nvPr/>
        </p:nvSpPr>
        <p:spPr>
          <a:xfrm>
            <a:off x="3072600" y="3645000"/>
            <a:ext cx="610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(1)</a:t>
            </a:r>
            <a:endParaRPr b="0" lang="en-US" sz="2400" spc="-1" strike="noStrike">
              <a:latin typeface="Arial"/>
            </a:endParaRPr>
          </a:p>
        </p:txBody>
      </p:sp>
      <p:sp>
        <p:nvSpPr>
          <p:cNvPr id="341" name="CustomShape 3"/>
          <p:cNvSpPr/>
          <p:nvPr/>
        </p:nvSpPr>
        <p:spPr>
          <a:xfrm>
            <a:off x="4415760" y="3491640"/>
            <a:ext cx="610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(2)</a:t>
            </a:r>
            <a:endParaRPr b="0" lang="en-US" sz="2400" spc="-1" strike="noStrike">
              <a:latin typeface="Arial"/>
            </a:endParaRPr>
          </a:p>
        </p:txBody>
      </p:sp>
      <p:pic>
        <p:nvPicPr>
          <p:cNvPr id="342" name="Picture 13" descr=""/>
          <p:cNvPicPr/>
          <p:nvPr/>
        </p:nvPicPr>
        <p:blipFill>
          <a:blip r:embed="rId4"/>
          <a:stretch/>
        </p:blipFill>
        <p:spPr>
          <a:xfrm>
            <a:off x="1907640" y="605520"/>
            <a:ext cx="369720" cy="301320"/>
          </a:xfrm>
          <a:prstGeom prst="rect">
            <a:avLst/>
          </a:prstGeom>
          <a:ln>
            <a:noFill/>
          </a:ln>
        </p:spPr>
      </p:pic>
      <p:pic>
        <p:nvPicPr>
          <p:cNvPr id="343" name="Picture 14" descr=""/>
          <p:cNvPicPr/>
          <p:nvPr/>
        </p:nvPicPr>
        <p:blipFill>
          <a:blip r:embed="rId5"/>
          <a:stretch/>
        </p:blipFill>
        <p:spPr>
          <a:xfrm>
            <a:off x="2850480" y="605520"/>
            <a:ext cx="369720" cy="301320"/>
          </a:xfrm>
          <a:prstGeom prst="rect">
            <a:avLst/>
          </a:prstGeom>
          <a:ln>
            <a:noFill/>
          </a:ln>
        </p:spPr>
      </p:pic>
      <p:pic>
        <p:nvPicPr>
          <p:cNvPr id="344" name="Picture 15" descr=""/>
          <p:cNvPicPr/>
          <p:nvPr/>
        </p:nvPicPr>
        <p:blipFill>
          <a:blip r:embed="rId6"/>
          <a:stretch/>
        </p:blipFill>
        <p:spPr>
          <a:xfrm>
            <a:off x="3792960" y="605520"/>
            <a:ext cx="369720" cy="301320"/>
          </a:xfrm>
          <a:prstGeom prst="rect">
            <a:avLst/>
          </a:prstGeom>
          <a:ln>
            <a:noFill/>
          </a:ln>
        </p:spPr>
      </p:pic>
      <p:pic>
        <p:nvPicPr>
          <p:cNvPr id="345" name="Picture 16" descr=""/>
          <p:cNvPicPr/>
          <p:nvPr/>
        </p:nvPicPr>
        <p:blipFill>
          <a:blip r:embed="rId7"/>
          <a:stretch/>
        </p:blipFill>
        <p:spPr>
          <a:xfrm>
            <a:off x="4732560" y="60552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47" name="Picture 46" descr=""/>
          <p:cNvPicPr/>
          <p:nvPr/>
        </p:nvPicPr>
        <p:blipFill>
          <a:blip r:embed="rId1"/>
          <a:stretch/>
        </p:blipFill>
        <p:spPr>
          <a:xfrm>
            <a:off x="6613200" y="597240"/>
            <a:ext cx="369720" cy="301320"/>
          </a:xfrm>
          <a:prstGeom prst="rect">
            <a:avLst/>
          </a:prstGeom>
          <a:ln>
            <a:noFill/>
          </a:ln>
        </p:spPr>
      </p:pic>
      <p:sp>
        <p:nvSpPr>
          <p:cNvPr id="348" name="CustomShape 2"/>
          <p:cNvSpPr/>
          <p:nvPr/>
        </p:nvSpPr>
        <p:spPr>
          <a:xfrm>
            <a:off x="236880" y="1377000"/>
            <a:ext cx="8823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Logs</a:t>
            </a:r>
            <a:endParaRPr b="0" lang="en-US" sz="2400" spc="-1" strike="noStrike">
              <a:latin typeface="Arial"/>
            </a:endParaRPr>
          </a:p>
        </p:txBody>
      </p:sp>
      <p:pic>
        <p:nvPicPr>
          <p:cNvPr id="349" name="Picture 1" descr=""/>
          <p:cNvPicPr/>
          <p:nvPr/>
        </p:nvPicPr>
        <p:blipFill>
          <a:blip r:embed="rId2"/>
          <a:stretch/>
        </p:blipFill>
        <p:spPr>
          <a:xfrm>
            <a:off x="1187640" y="2205000"/>
            <a:ext cx="6697440" cy="4030560"/>
          </a:xfrm>
          <a:prstGeom prst="rect">
            <a:avLst/>
          </a:prstGeom>
          <a:ln>
            <a:noFill/>
          </a:ln>
        </p:spPr>
      </p:pic>
      <p:pic>
        <p:nvPicPr>
          <p:cNvPr id="350" name="Picture 4" descr="Résultat de recherche d'images pour &quot;file log icon&quot;"/>
          <p:cNvPicPr/>
          <p:nvPr/>
        </p:nvPicPr>
        <p:blipFill>
          <a:blip r:embed="rId3"/>
          <a:stretch/>
        </p:blipFill>
        <p:spPr>
          <a:xfrm>
            <a:off x="7092360" y="2061000"/>
            <a:ext cx="598320" cy="598320"/>
          </a:xfrm>
          <a:prstGeom prst="rect">
            <a:avLst/>
          </a:prstGeom>
          <a:ln>
            <a:noFill/>
          </a:ln>
        </p:spPr>
      </p:pic>
      <p:pic>
        <p:nvPicPr>
          <p:cNvPr id="351" name="Picture 4" descr="Résultat de recherche d'images pour &quot;file log icon&quot;"/>
          <p:cNvPicPr/>
          <p:nvPr/>
        </p:nvPicPr>
        <p:blipFill>
          <a:blip r:embed="rId4"/>
          <a:stretch/>
        </p:blipFill>
        <p:spPr>
          <a:xfrm>
            <a:off x="7236360" y="3374640"/>
            <a:ext cx="598320" cy="598320"/>
          </a:xfrm>
          <a:prstGeom prst="rect">
            <a:avLst/>
          </a:prstGeom>
          <a:ln>
            <a:noFill/>
          </a:ln>
        </p:spPr>
      </p:pic>
      <p:pic>
        <p:nvPicPr>
          <p:cNvPr id="352" name="Picture 4" descr="Résultat de recherche d'images pour &quot;file log icon&quot;"/>
          <p:cNvPicPr/>
          <p:nvPr/>
        </p:nvPicPr>
        <p:blipFill>
          <a:blip r:embed="rId5"/>
          <a:stretch/>
        </p:blipFill>
        <p:spPr>
          <a:xfrm>
            <a:off x="7539480" y="4970520"/>
            <a:ext cx="598320" cy="598320"/>
          </a:xfrm>
          <a:prstGeom prst="rect">
            <a:avLst/>
          </a:prstGeom>
          <a:ln>
            <a:noFill/>
          </a:ln>
        </p:spPr>
      </p:pic>
      <p:pic>
        <p:nvPicPr>
          <p:cNvPr id="353" name="Picture 4" descr="Résultat de recherche d'images pour &quot;file log icon&quot;"/>
          <p:cNvPicPr/>
          <p:nvPr/>
        </p:nvPicPr>
        <p:blipFill>
          <a:blip r:embed="rId6"/>
          <a:stretch/>
        </p:blipFill>
        <p:spPr>
          <a:xfrm>
            <a:off x="4918320" y="2162880"/>
            <a:ext cx="598320" cy="598320"/>
          </a:xfrm>
          <a:prstGeom prst="rect">
            <a:avLst/>
          </a:prstGeom>
          <a:ln>
            <a:noFill/>
          </a:ln>
        </p:spPr>
      </p:pic>
      <p:pic>
        <p:nvPicPr>
          <p:cNvPr id="354" name="Picture 4" descr="Résultat de recherche d'images pour &quot;file log icon&quot;"/>
          <p:cNvPicPr/>
          <p:nvPr/>
        </p:nvPicPr>
        <p:blipFill>
          <a:blip r:embed="rId7"/>
          <a:stretch/>
        </p:blipFill>
        <p:spPr>
          <a:xfrm>
            <a:off x="2736000" y="2090520"/>
            <a:ext cx="598320" cy="598320"/>
          </a:xfrm>
          <a:prstGeom prst="rect">
            <a:avLst/>
          </a:prstGeom>
          <a:ln>
            <a:noFill/>
          </a:ln>
        </p:spPr>
      </p:pic>
      <p:pic>
        <p:nvPicPr>
          <p:cNvPr id="355" name="Picture 4" descr="Résultat de recherche d'images pour &quot;file log icon&quot;"/>
          <p:cNvPicPr/>
          <p:nvPr/>
        </p:nvPicPr>
        <p:blipFill>
          <a:blip r:embed="rId8"/>
          <a:stretch/>
        </p:blipFill>
        <p:spPr>
          <a:xfrm>
            <a:off x="3031560" y="3952440"/>
            <a:ext cx="598320" cy="598320"/>
          </a:xfrm>
          <a:prstGeom prst="rect">
            <a:avLst/>
          </a:prstGeom>
          <a:ln>
            <a:noFill/>
          </a:ln>
        </p:spPr>
      </p:pic>
      <p:pic>
        <p:nvPicPr>
          <p:cNvPr id="356" name="Picture 4" descr="Résultat de recherche d'images pour &quot;file log icon&quot;"/>
          <p:cNvPicPr/>
          <p:nvPr/>
        </p:nvPicPr>
        <p:blipFill>
          <a:blip r:embed="rId9"/>
          <a:stretch/>
        </p:blipFill>
        <p:spPr>
          <a:xfrm>
            <a:off x="5436000" y="4291560"/>
            <a:ext cx="598320" cy="598320"/>
          </a:xfrm>
          <a:prstGeom prst="rect">
            <a:avLst/>
          </a:prstGeom>
          <a:ln>
            <a:noFill/>
          </a:ln>
        </p:spPr>
      </p:pic>
      <p:pic>
        <p:nvPicPr>
          <p:cNvPr id="357" name="Picture 22" descr=""/>
          <p:cNvPicPr/>
          <p:nvPr/>
        </p:nvPicPr>
        <p:blipFill>
          <a:blip r:embed="rId10"/>
          <a:stretch/>
        </p:blipFill>
        <p:spPr>
          <a:xfrm>
            <a:off x="1907640" y="605520"/>
            <a:ext cx="369720" cy="301320"/>
          </a:xfrm>
          <a:prstGeom prst="rect">
            <a:avLst/>
          </a:prstGeom>
          <a:ln>
            <a:noFill/>
          </a:ln>
        </p:spPr>
      </p:pic>
      <p:pic>
        <p:nvPicPr>
          <p:cNvPr id="358" name="Picture 23" descr=""/>
          <p:cNvPicPr/>
          <p:nvPr/>
        </p:nvPicPr>
        <p:blipFill>
          <a:blip r:embed="rId11"/>
          <a:stretch/>
        </p:blipFill>
        <p:spPr>
          <a:xfrm>
            <a:off x="2850480" y="605520"/>
            <a:ext cx="369720" cy="301320"/>
          </a:xfrm>
          <a:prstGeom prst="rect">
            <a:avLst/>
          </a:prstGeom>
          <a:ln>
            <a:noFill/>
          </a:ln>
        </p:spPr>
      </p:pic>
      <p:pic>
        <p:nvPicPr>
          <p:cNvPr id="359" name="Picture 24" descr=""/>
          <p:cNvPicPr/>
          <p:nvPr/>
        </p:nvPicPr>
        <p:blipFill>
          <a:blip r:embed="rId12"/>
          <a:stretch/>
        </p:blipFill>
        <p:spPr>
          <a:xfrm>
            <a:off x="3792960" y="605520"/>
            <a:ext cx="369720" cy="301320"/>
          </a:xfrm>
          <a:prstGeom prst="rect">
            <a:avLst/>
          </a:prstGeom>
          <a:ln>
            <a:noFill/>
          </a:ln>
        </p:spPr>
      </p:pic>
      <p:pic>
        <p:nvPicPr>
          <p:cNvPr id="360" name="Picture 25" descr=""/>
          <p:cNvPicPr/>
          <p:nvPr/>
        </p:nvPicPr>
        <p:blipFill>
          <a:blip r:embed="rId13"/>
          <a:stretch/>
        </p:blipFill>
        <p:spPr>
          <a:xfrm>
            <a:off x="4732560" y="605520"/>
            <a:ext cx="369720" cy="301320"/>
          </a:xfrm>
          <a:prstGeom prst="rect">
            <a:avLst/>
          </a:prstGeom>
          <a:ln>
            <a:noFill/>
          </a:ln>
        </p:spPr>
      </p:pic>
      <p:pic>
        <p:nvPicPr>
          <p:cNvPr id="361" name="Picture 26" descr=""/>
          <p:cNvPicPr/>
          <p:nvPr/>
        </p:nvPicPr>
        <p:blipFill>
          <a:blip r:embed="rId14"/>
          <a:stretch/>
        </p:blipFill>
        <p:spPr>
          <a:xfrm>
            <a:off x="5672160" y="60048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63" name="Picture 46" descr=""/>
          <p:cNvPicPr/>
          <p:nvPr/>
        </p:nvPicPr>
        <p:blipFill>
          <a:blip r:embed="rId1"/>
          <a:stretch/>
        </p:blipFill>
        <p:spPr>
          <a:xfrm>
            <a:off x="6613200" y="597240"/>
            <a:ext cx="369720" cy="301320"/>
          </a:xfrm>
          <a:prstGeom prst="rect">
            <a:avLst/>
          </a:prstGeom>
          <a:ln>
            <a:noFill/>
          </a:ln>
        </p:spPr>
      </p:pic>
      <p:pic>
        <p:nvPicPr>
          <p:cNvPr id="364" name="Picture 1" descr=""/>
          <p:cNvPicPr/>
          <p:nvPr/>
        </p:nvPicPr>
        <p:blipFill>
          <a:blip r:embed="rId2"/>
          <a:stretch/>
        </p:blipFill>
        <p:spPr>
          <a:xfrm>
            <a:off x="4284000" y="2391120"/>
            <a:ext cx="4424400" cy="2662560"/>
          </a:xfrm>
          <a:prstGeom prst="rect">
            <a:avLst/>
          </a:prstGeom>
          <a:ln>
            <a:noFill/>
          </a:ln>
        </p:spPr>
      </p:pic>
      <p:pic>
        <p:nvPicPr>
          <p:cNvPr id="365" name="Picture 4" descr="Résultat de recherche d'images pour &quot;file log icon&quot;"/>
          <p:cNvPicPr/>
          <p:nvPr/>
        </p:nvPicPr>
        <p:blipFill>
          <a:blip r:embed="rId3"/>
          <a:stretch/>
        </p:blipFill>
        <p:spPr>
          <a:xfrm>
            <a:off x="1522440" y="3134880"/>
            <a:ext cx="598320" cy="598320"/>
          </a:xfrm>
          <a:prstGeom prst="rect">
            <a:avLst/>
          </a:prstGeom>
          <a:ln>
            <a:noFill/>
          </a:ln>
        </p:spPr>
      </p:pic>
      <p:pic>
        <p:nvPicPr>
          <p:cNvPr id="366" name="Picture 4" descr="Résultat de recherche d'images pour &quot;file log icon&quot;"/>
          <p:cNvPicPr/>
          <p:nvPr/>
        </p:nvPicPr>
        <p:blipFill>
          <a:blip r:embed="rId4"/>
          <a:stretch/>
        </p:blipFill>
        <p:spPr>
          <a:xfrm>
            <a:off x="1823760" y="2918880"/>
            <a:ext cx="598320" cy="598320"/>
          </a:xfrm>
          <a:prstGeom prst="rect">
            <a:avLst/>
          </a:prstGeom>
          <a:ln>
            <a:noFill/>
          </a:ln>
        </p:spPr>
      </p:pic>
      <p:pic>
        <p:nvPicPr>
          <p:cNvPr id="367" name="Picture 4" descr="Résultat de recherche d'images pour &quot;file log icon&quot;"/>
          <p:cNvPicPr/>
          <p:nvPr/>
        </p:nvPicPr>
        <p:blipFill>
          <a:blip r:embed="rId5"/>
          <a:stretch/>
        </p:blipFill>
        <p:spPr>
          <a:xfrm>
            <a:off x="1703520" y="2990880"/>
            <a:ext cx="598320" cy="598320"/>
          </a:xfrm>
          <a:prstGeom prst="rect">
            <a:avLst/>
          </a:prstGeom>
          <a:ln>
            <a:noFill/>
          </a:ln>
        </p:spPr>
      </p:pic>
      <p:pic>
        <p:nvPicPr>
          <p:cNvPr id="368" name="Picture 4" descr="Résultat de recherche d'images pour &quot;file log icon&quot;"/>
          <p:cNvPicPr/>
          <p:nvPr/>
        </p:nvPicPr>
        <p:blipFill>
          <a:blip r:embed="rId6"/>
          <a:stretch/>
        </p:blipFill>
        <p:spPr>
          <a:xfrm>
            <a:off x="1607760" y="3062880"/>
            <a:ext cx="598320" cy="598320"/>
          </a:xfrm>
          <a:prstGeom prst="rect">
            <a:avLst/>
          </a:prstGeom>
          <a:ln>
            <a:noFill/>
          </a:ln>
        </p:spPr>
      </p:pic>
      <p:sp>
        <p:nvSpPr>
          <p:cNvPr id="369" name="CustomShape 2"/>
          <p:cNvSpPr/>
          <p:nvPr/>
        </p:nvSpPr>
        <p:spPr>
          <a:xfrm>
            <a:off x="108000" y="1377000"/>
            <a:ext cx="314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Centralized logging</a:t>
            </a:r>
            <a:endParaRPr b="0" lang="en-US" sz="2400" spc="-1" strike="noStrike">
              <a:latin typeface="Arial"/>
            </a:endParaRPr>
          </a:p>
        </p:txBody>
      </p:sp>
      <p:pic>
        <p:nvPicPr>
          <p:cNvPr id="370" name="Picture 2" descr="Résultat de recherche d'images pour &quot;kibana logstash elasticsearch&quot;"/>
          <p:cNvPicPr/>
          <p:nvPr/>
        </p:nvPicPr>
        <p:blipFill>
          <a:blip r:embed="rId7"/>
          <a:stretch/>
        </p:blipFill>
        <p:spPr>
          <a:xfrm>
            <a:off x="327600" y="3663000"/>
            <a:ext cx="1731600" cy="1703160"/>
          </a:xfrm>
          <a:prstGeom prst="rect">
            <a:avLst/>
          </a:prstGeom>
          <a:ln>
            <a:noFill/>
          </a:ln>
        </p:spPr>
      </p:pic>
      <p:pic>
        <p:nvPicPr>
          <p:cNvPr id="371" name="Picture 15" descr=""/>
          <p:cNvPicPr/>
          <p:nvPr/>
        </p:nvPicPr>
        <p:blipFill>
          <a:blip r:embed="rId8"/>
          <a:stretch/>
        </p:blipFill>
        <p:spPr>
          <a:xfrm>
            <a:off x="1907640" y="605520"/>
            <a:ext cx="369720" cy="301320"/>
          </a:xfrm>
          <a:prstGeom prst="rect">
            <a:avLst/>
          </a:prstGeom>
          <a:ln>
            <a:noFill/>
          </a:ln>
        </p:spPr>
      </p:pic>
      <p:pic>
        <p:nvPicPr>
          <p:cNvPr id="372" name="Picture 23" descr=""/>
          <p:cNvPicPr/>
          <p:nvPr/>
        </p:nvPicPr>
        <p:blipFill>
          <a:blip r:embed="rId9"/>
          <a:stretch/>
        </p:blipFill>
        <p:spPr>
          <a:xfrm>
            <a:off x="3792960" y="605520"/>
            <a:ext cx="369720" cy="301320"/>
          </a:xfrm>
          <a:prstGeom prst="rect">
            <a:avLst/>
          </a:prstGeom>
          <a:ln>
            <a:noFill/>
          </a:ln>
        </p:spPr>
      </p:pic>
      <p:pic>
        <p:nvPicPr>
          <p:cNvPr id="373" name="Picture 24" descr=""/>
          <p:cNvPicPr/>
          <p:nvPr/>
        </p:nvPicPr>
        <p:blipFill>
          <a:blip r:embed="rId10"/>
          <a:stretch/>
        </p:blipFill>
        <p:spPr>
          <a:xfrm>
            <a:off x="4732560" y="605520"/>
            <a:ext cx="369720" cy="301320"/>
          </a:xfrm>
          <a:prstGeom prst="rect">
            <a:avLst/>
          </a:prstGeom>
          <a:ln>
            <a:noFill/>
          </a:ln>
        </p:spPr>
      </p:pic>
      <p:pic>
        <p:nvPicPr>
          <p:cNvPr id="374" name="Picture 25" descr=""/>
          <p:cNvPicPr/>
          <p:nvPr/>
        </p:nvPicPr>
        <p:blipFill>
          <a:blip r:embed="rId11"/>
          <a:stretch/>
        </p:blipFill>
        <p:spPr>
          <a:xfrm>
            <a:off x="5672160" y="600480"/>
            <a:ext cx="369720" cy="301320"/>
          </a:xfrm>
          <a:prstGeom prst="rect">
            <a:avLst/>
          </a:prstGeom>
          <a:ln>
            <a:noFill/>
          </a:ln>
        </p:spPr>
      </p:pic>
      <p:pic>
        <p:nvPicPr>
          <p:cNvPr id="375" name="Picture 26" descr=""/>
          <p:cNvPicPr/>
          <p:nvPr/>
        </p:nvPicPr>
        <p:blipFill>
          <a:blip r:embed="rId12"/>
          <a:stretch/>
        </p:blipFill>
        <p:spPr>
          <a:xfrm>
            <a:off x="2850480" y="60552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77" name="Picture 46" descr=""/>
          <p:cNvPicPr/>
          <p:nvPr/>
        </p:nvPicPr>
        <p:blipFill>
          <a:blip r:embed="rId1"/>
          <a:stretch/>
        </p:blipFill>
        <p:spPr>
          <a:xfrm>
            <a:off x="6613200" y="597240"/>
            <a:ext cx="369720" cy="301320"/>
          </a:xfrm>
          <a:prstGeom prst="rect">
            <a:avLst/>
          </a:prstGeom>
          <a:ln>
            <a:noFill/>
          </a:ln>
        </p:spPr>
      </p:pic>
      <p:sp>
        <p:nvSpPr>
          <p:cNvPr id="378" name="CustomShape 2"/>
          <p:cNvSpPr/>
          <p:nvPr/>
        </p:nvSpPr>
        <p:spPr>
          <a:xfrm>
            <a:off x="169200" y="1377000"/>
            <a:ext cx="1843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monitoring</a:t>
            </a:r>
            <a:endParaRPr b="0" lang="en-US" sz="2400" spc="-1" strike="noStrike">
              <a:latin typeface="Arial"/>
            </a:endParaRPr>
          </a:p>
        </p:txBody>
      </p:sp>
      <p:pic>
        <p:nvPicPr>
          <p:cNvPr id="379" name="Picture 2" descr="http://46zwyrvli634e39iq2l9mv8g.wpengine.netdna-cdn.com/wp-content/uploads/2015/04/9syf9vz54ec-khi41sge0hq6oqmaafkwdxvbncgzrq5ciif1ehycm4blv5ipaaplmbqxb-pbrsnvhsiqq6jfkvavf3dfwvimzkp-e1pfwptsweoc72iz0wmorwm6vbpemuls01q.png"/>
          <p:cNvPicPr/>
          <p:nvPr/>
        </p:nvPicPr>
        <p:blipFill>
          <a:blip r:embed="rId2"/>
          <a:stretch/>
        </p:blipFill>
        <p:spPr>
          <a:xfrm>
            <a:off x="821880" y="2061000"/>
            <a:ext cx="7221960" cy="3307680"/>
          </a:xfrm>
          <a:prstGeom prst="rect">
            <a:avLst/>
          </a:prstGeom>
          <a:ln>
            <a:noFill/>
          </a:ln>
        </p:spPr>
      </p:pic>
      <p:pic>
        <p:nvPicPr>
          <p:cNvPr id="380" name="Picture 4" descr="Résultat de recherche d'images pour &quot;appdynamics&quot;"/>
          <p:cNvPicPr/>
          <p:nvPr/>
        </p:nvPicPr>
        <p:blipFill>
          <a:blip r:embed="rId3"/>
          <a:stretch/>
        </p:blipFill>
        <p:spPr>
          <a:xfrm>
            <a:off x="7740360" y="5661360"/>
            <a:ext cx="958320" cy="783360"/>
          </a:xfrm>
          <a:prstGeom prst="rect">
            <a:avLst/>
          </a:prstGeom>
          <a:ln>
            <a:noFill/>
          </a:ln>
        </p:spPr>
      </p:pic>
      <p:pic>
        <p:nvPicPr>
          <p:cNvPr id="381" name="Picture 12" descr=""/>
          <p:cNvPicPr/>
          <p:nvPr/>
        </p:nvPicPr>
        <p:blipFill>
          <a:blip r:embed="rId4"/>
          <a:stretch/>
        </p:blipFill>
        <p:spPr>
          <a:xfrm>
            <a:off x="1907640" y="605520"/>
            <a:ext cx="369720" cy="301320"/>
          </a:xfrm>
          <a:prstGeom prst="rect">
            <a:avLst/>
          </a:prstGeom>
          <a:ln>
            <a:noFill/>
          </a:ln>
        </p:spPr>
      </p:pic>
      <p:pic>
        <p:nvPicPr>
          <p:cNvPr id="382" name="Picture 13" descr=""/>
          <p:cNvPicPr/>
          <p:nvPr/>
        </p:nvPicPr>
        <p:blipFill>
          <a:blip r:embed="rId5"/>
          <a:stretch/>
        </p:blipFill>
        <p:spPr>
          <a:xfrm>
            <a:off x="2850480" y="605520"/>
            <a:ext cx="369720" cy="301320"/>
          </a:xfrm>
          <a:prstGeom prst="rect">
            <a:avLst/>
          </a:prstGeom>
          <a:ln>
            <a:noFill/>
          </a:ln>
        </p:spPr>
      </p:pic>
      <p:pic>
        <p:nvPicPr>
          <p:cNvPr id="383" name="Picture 14" descr=""/>
          <p:cNvPicPr/>
          <p:nvPr/>
        </p:nvPicPr>
        <p:blipFill>
          <a:blip r:embed="rId6"/>
          <a:stretch/>
        </p:blipFill>
        <p:spPr>
          <a:xfrm>
            <a:off x="3792960" y="605520"/>
            <a:ext cx="369720" cy="301320"/>
          </a:xfrm>
          <a:prstGeom prst="rect">
            <a:avLst/>
          </a:prstGeom>
          <a:ln>
            <a:noFill/>
          </a:ln>
        </p:spPr>
      </p:pic>
      <p:pic>
        <p:nvPicPr>
          <p:cNvPr id="384" name="Picture 15" descr=""/>
          <p:cNvPicPr/>
          <p:nvPr/>
        </p:nvPicPr>
        <p:blipFill>
          <a:blip r:embed="rId7"/>
          <a:stretch/>
        </p:blipFill>
        <p:spPr>
          <a:xfrm>
            <a:off x="4732560" y="605520"/>
            <a:ext cx="369720" cy="301320"/>
          </a:xfrm>
          <a:prstGeom prst="rect">
            <a:avLst/>
          </a:prstGeom>
          <a:ln>
            <a:noFill/>
          </a:ln>
        </p:spPr>
      </p:pic>
      <p:pic>
        <p:nvPicPr>
          <p:cNvPr id="385" name="Picture 16" descr=""/>
          <p:cNvPicPr/>
          <p:nvPr/>
        </p:nvPicPr>
        <p:blipFill>
          <a:blip r:embed="rId8"/>
          <a:stretch/>
        </p:blipFill>
        <p:spPr>
          <a:xfrm>
            <a:off x="5672160" y="60048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87" name="Picture 46" descr=""/>
          <p:cNvPicPr/>
          <p:nvPr/>
        </p:nvPicPr>
        <p:blipFill>
          <a:blip r:embed="rId1"/>
          <a:stretch/>
        </p:blipFill>
        <p:spPr>
          <a:xfrm>
            <a:off x="6613200" y="597240"/>
            <a:ext cx="369720" cy="301320"/>
          </a:xfrm>
          <a:prstGeom prst="rect">
            <a:avLst/>
          </a:prstGeom>
          <a:ln>
            <a:noFill/>
          </a:ln>
        </p:spPr>
      </p:pic>
      <p:sp>
        <p:nvSpPr>
          <p:cNvPr id="388" name="CustomShape 2"/>
          <p:cNvSpPr/>
          <p:nvPr/>
        </p:nvSpPr>
        <p:spPr>
          <a:xfrm>
            <a:off x="171720" y="1377000"/>
            <a:ext cx="23972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Correlation ids</a:t>
            </a:r>
            <a:endParaRPr b="0" lang="en-US" sz="2400" spc="-1" strike="noStrike">
              <a:latin typeface="Arial"/>
            </a:endParaRPr>
          </a:p>
        </p:txBody>
      </p:sp>
      <p:pic>
        <p:nvPicPr>
          <p:cNvPr id="389" name="Picture 1" descr=""/>
          <p:cNvPicPr/>
          <p:nvPr/>
        </p:nvPicPr>
        <p:blipFill>
          <a:blip r:embed="rId2"/>
          <a:stretch/>
        </p:blipFill>
        <p:spPr>
          <a:xfrm>
            <a:off x="971640" y="2306880"/>
            <a:ext cx="6697440" cy="4030560"/>
          </a:xfrm>
          <a:prstGeom prst="rect">
            <a:avLst/>
          </a:prstGeom>
          <a:ln>
            <a:noFill/>
          </a:ln>
        </p:spPr>
      </p:pic>
      <p:sp>
        <p:nvSpPr>
          <p:cNvPr id="390" name="CustomShape 3"/>
          <p:cNvSpPr/>
          <p:nvPr/>
        </p:nvSpPr>
        <p:spPr>
          <a:xfrm>
            <a:off x="1879200" y="232272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1" name="CustomShape 4"/>
          <p:cNvSpPr/>
          <p:nvPr/>
        </p:nvSpPr>
        <p:spPr>
          <a:xfrm>
            <a:off x="2878920" y="2997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2" name="CustomShape 5"/>
          <p:cNvSpPr/>
          <p:nvPr/>
        </p:nvSpPr>
        <p:spPr>
          <a:xfrm>
            <a:off x="5183640" y="3573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3" name="CustomShape 6"/>
          <p:cNvSpPr/>
          <p:nvPr/>
        </p:nvSpPr>
        <p:spPr>
          <a:xfrm>
            <a:off x="6496200" y="4941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pic>
        <p:nvPicPr>
          <p:cNvPr id="394" name="Picture 15" descr=""/>
          <p:cNvPicPr/>
          <p:nvPr/>
        </p:nvPicPr>
        <p:blipFill>
          <a:blip r:embed="rId3"/>
          <a:stretch/>
        </p:blipFill>
        <p:spPr>
          <a:xfrm>
            <a:off x="1907640" y="605520"/>
            <a:ext cx="369720" cy="301320"/>
          </a:xfrm>
          <a:prstGeom prst="rect">
            <a:avLst/>
          </a:prstGeom>
          <a:ln>
            <a:noFill/>
          </a:ln>
        </p:spPr>
      </p:pic>
      <p:pic>
        <p:nvPicPr>
          <p:cNvPr id="395" name="Picture 16" descr=""/>
          <p:cNvPicPr/>
          <p:nvPr/>
        </p:nvPicPr>
        <p:blipFill>
          <a:blip r:embed="rId4"/>
          <a:stretch/>
        </p:blipFill>
        <p:spPr>
          <a:xfrm>
            <a:off x="2850480" y="605520"/>
            <a:ext cx="369720" cy="301320"/>
          </a:xfrm>
          <a:prstGeom prst="rect">
            <a:avLst/>
          </a:prstGeom>
          <a:ln>
            <a:noFill/>
          </a:ln>
        </p:spPr>
      </p:pic>
      <p:pic>
        <p:nvPicPr>
          <p:cNvPr id="396" name="Picture 17" descr=""/>
          <p:cNvPicPr/>
          <p:nvPr/>
        </p:nvPicPr>
        <p:blipFill>
          <a:blip r:embed="rId5"/>
          <a:stretch/>
        </p:blipFill>
        <p:spPr>
          <a:xfrm>
            <a:off x="3792960" y="605520"/>
            <a:ext cx="369720" cy="301320"/>
          </a:xfrm>
          <a:prstGeom prst="rect">
            <a:avLst/>
          </a:prstGeom>
          <a:ln>
            <a:noFill/>
          </a:ln>
        </p:spPr>
      </p:pic>
      <p:pic>
        <p:nvPicPr>
          <p:cNvPr id="397" name="Picture 18" descr=""/>
          <p:cNvPicPr/>
          <p:nvPr/>
        </p:nvPicPr>
        <p:blipFill>
          <a:blip r:embed="rId6"/>
          <a:stretch/>
        </p:blipFill>
        <p:spPr>
          <a:xfrm>
            <a:off x="4732560" y="605520"/>
            <a:ext cx="369720" cy="301320"/>
          </a:xfrm>
          <a:prstGeom prst="rect">
            <a:avLst/>
          </a:prstGeom>
          <a:ln>
            <a:noFill/>
          </a:ln>
        </p:spPr>
      </p:pic>
      <p:pic>
        <p:nvPicPr>
          <p:cNvPr id="398" name="Picture 19" descr=""/>
          <p:cNvPicPr/>
          <p:nvPr/>
        </p:nvPicPr>
        <p:blipFill>
          <a:blip r:embed="rId7"/>
          <a:stretch/>
        </p:blipFill>
        <p:spPr>
          <a:xfrm>
            <a:off x="5672160" y="600480"/>
            <a:ext cx="369720" cy="301320"/>
          </a:xfrm>
          <a:prstGeom prst="rect">
            <a:avLst/>
          </a:prstGeom>
          <a:ln>
            <a:noFill/>
          </a:ln>
        </p:spPr>
      </p:pic>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3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3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811520" y="1700640"/>
            <a:ext cx="4908960" cy="4113000"/>
          </a:xfrm>
          <a:prstGeom prst="rect">
            <a:avLst/>
          </a:prstGeom>
          <a:noFill/>
          <a:ln>
            <a:noFill/>
          </a:ln>
        </p:spPr>
        <p:style>
          <a:lnRef idx="0"/>
          <a:fillRef idx="0"/>
          <a:effectRef idx="0"/>
          <a:fontRef idx="minor"/>
        </p:style>
        <p:txBody>
          <a:bodyPr wrap="none" lIns="90000" rIns="90000" tIns="45000" bIns="45000">
            <a:spAutoFit/>
          </a:bodyPr>
          <a:p>
            <a:pPr marL="343080" indent="-341280">
              <a:lnSpc>
                <a:spcPct val="100000"/>
              </a:lnSpc>
              <a:buSzPct val="100000"/>
              <a:buBlip>
                <a:blip r:embed="rId1"/>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Modularity</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2"/>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Autonomous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3"/>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hide implementation details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4"/>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Automation</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5"/>
              </a:buBlip>
            </a:pPr>
            <a:r>
              <a:rPr b="0" lang="fr-FR"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Stateless</a:t>
            </a:r>
            <a:endParaRPr b="0" lang="en-US" sz="2400" spc="-1" strike="noStrike">
              <a:latin typeface="Arial"/>
            </a:endParaRPr>
          </a:p>
          <a:p>
            <a:pPr>
              <a:lnSpc>
                <a:spcPct val="100000"/>
              </a:lnSpc>
            </a:pPr>
            <a:endParaRPr b="0" lang="en-US" sz="2400" spc="-1" strike="noStrike">
              <a:latin typeface="Arial"/>
            </a:endParaRPr>
          </a:p>
          <a:p>
            <a:pPr marL="343080" indent="-341280">
              <a:lnSpc>
                <a:spcPct val="100000"/>
              </a:lnSpc>
              <a:buSzPct val="100000"/>
              <a:buBlip>
                <a:blip r:embed="rId6"/>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highly  observable</a:t>
            </a:r>
            <a:endParaRPr b="0" lang="en-US" sz="2400" spc="-1" strike="noStrike">
              <a:latin typeface="Arial"/>
            </a:endParaRPr>
          </a:p>
        </p:txBody>
      </p:sp>
      <p:sp>
        <p:nvSpPr>
          <p:cNvPr id="400" name="CustomShape 2"/>
          <p:cNvSpPr/>
          <p:nvPr/>
        </p:nvSpPr>
        <p:spPr>
          <a:xfrm>
            <a:off x="1855800" y="642600"/>
            <a:ext cx="2386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principles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91800" y="91440"/>
            <a:ext cx="9143280" cy="1859040"/>
          </a:xfrm>
          <a:prstGeom prst="rect">
            <a:avLst/>
          </a:prstGeom>
          <a:ln>
            <a:noFill/>
          </a:ln>
        </p:spPr>
      </p:pic>
      <p:sp>
        <p:nvSpPr>
          <p:cNvPr id="91" name="CustomShape 1"/>
          <p:cNvSpPr/>
          <p:nvPr/>
        </p:nvSpPr>
        <p:spPr>
          <a:xfrm>
            <a:off x="731520" y="2651760"/>
            <a:ext cx="7863480" cy="338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The spring-boot-starter-parent project is a special starter project – that provides default configurations for our application and a complete dependency tree to quickly build our Spring Boot project.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It also provides default configuration for Maven plugins such as maven-failsafe-plugin, maven-jar-plugin, maven-surefire-plugin, maven-war-plugin.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Beyond that, it also inherits dependency management from spring-boot-dependencies which is the parent to the spring-boot-starter-parent.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129480" y="3141000"/>
            <a:ext cx="28846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Advantages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2" name="Group 1"/>
          <p:cNvGrpSpPr/>
          <p:nvPr/>
        </p:nvGrpSpPr>
        <p:grpSpPr>
          <a:xfrm>
            <a:off x="2483640" y="2397960"/>
            <a:ext cx="1659960" cy="2109240"/>
            <a:chOff x="2483640" y="2397960"/>
            <a:chExt cx="1659960" cy="2109240"/>
          </a:xfrm>
        </p:grpSpPr>
        <p:pic>
          <p:nvPicPr>
            <p:cNvPr id="403" name="Picture 6" descr=""/>
            <p:cNvPicPr/>
            <p:nvPr/>
          </p:nvPicPr>
          <p:blipFill>
            <a:blip r:embed="rId1"/>
            <a:stretch/>
          </p:blipFill>
          <p:spPr>
            <a:xfrm>
              <a:off x="2483640" y="2397960"/>
              <a:ext cx="1659960" cy="2109240"/>
            </a:xfrm>
            <a:prstGeom prst="rect">
              <a:avLst/>
            </a:prstGeom>
            <a:ln>
              <a:noFill/>
            </a:ln>
          </p:spPr>
        </p:pic>
        <p:pic>
          <p:nvPicPr>
            <p:cNvPr id="404" name="Picture 7" descr=""/>
            <p:cNvPicPr/>
            <p:nvPr/>
          </p:nvPicPr>
          <p:blipFill>
            <a:blip r:embed="rId2"/>
            <a:stretch/>
          </p:blipFill>
          <p:spPr>
            <a:xfrm>
              <a:off x="3021120" y="2780640"/>
              <a:ext cx="635040" cy="194400"/>
            </a:xfrm>
            <a:prstGeom prst="rect">
              <a:avLst/>
            </a:prstGeom>
            <a:ln>
              <a:noFill/>
            </a:ln>
          </p:spPr>
        </p:pic>
        <p:pic>
          <p:nvPicPr>
            <p:cNvPr id="405" name="Picture 18" descr="Résultat de recherche d'images pour &quot;mysql&quot;"/>
            <p:cNvPicPr/>
            <p:nvPr/>
          </p:nvPicPr>
          <p:blipFill>
            <a:blip r:embed="rId3"/>
            <a:stretch/>
          </p:blipFill>
          <p:spPr>
            <a:xfrm>
              <a:off x="2993760" y="3957480"/>
              <a:ext cx="650520" cy="270720"/>
            </a:xfrm>
            <a:prstGeom prst="rect">
              <a:avLst/>
            </a:prstGeom>
            <a:ln>
              <a:noFill/>
            </a:ln>
          </p:spPr>
        </p:pic>
      </p:grpSp>
      <p:grpSp>
        <p:nvGrpSpPr>
          <p:cNvPr id="406" name="Group 2"/>
          <p:cNvGrpSpPr/>
          <p:nvPr/>
        </p:nvGrpSpPr>
        <p:grpSpPr>
          <a:xfrm>
            <a:off x="683640" y="2443680"/>
            <a:ext cx="1641960" cy="2086560"/>
            <a:chOff x="683640" y="2443680"/>
            <a:chExt cx="1641960" cy="2086560"/>
          </a:xfrm>
        </p:grpSpPr>
        <p:pic>
          <p:nvPicPr>
            <p:cNvPr id="407" name="Picture 10" descr=""/>
            <p:cNvPicPr/>
            <p:nvPr/>
          </p:nvPicPr>
          <p:blipFill>
            <a:blip r:embed="rId4"/>
            <a:stretch/>
          </p:blipFill>
          <p:spPr>
            <a:xfrm>
              <a:off x="683640" y="2443680"/>
              <a:ext cx="1641960" cy="2086560"/>
            </a:xfrm>
            <a:prstGeom prst="rect">
              <a:avLst/>
            </a:prstGeom>
            <a:ln>
              <a:noFill/>
            </a:ln>
          </p:spPr>
        </p:pic>
        <p:pic>
          <p:nvPicPr>
            <p:cNvPr id="408" name="Picture 11" descr=""/>
            <p:cNvPicPr/>
            <p:nvPr/>
          </p:nvPicPr>
          <p:blipFill>
            <a:blip r:embed="rId5"/>
            <a:stretch/>
          </p:blipFill>
          <p:spPr>
            <a:xfrm>
              <a:off x="916560" y="2628360"/>
              <a:ext cx="1045800" cy="522000"/>
            </a:xfrm>
            <a:prstGeom prst="rect">
              <a:avLst/>
            </a:prstGeom>
            <a:ln>
              <a:noFill/>
            </a:ln>
          </p:spPr>
        </p:pic>
        <p:pic>
          <p:nvPicPr>
            <p:cNvPr id="409" name="Picture 20" descr="Résultat de recherche d'images pour &quot;mongodb&quot;"/>
            <p:cNvPicPr/>
            <p:nvPr/>
          </p:nvPicPr>
          <p:blipFill>
            <a:blip r:embed="rId6"/>
            <a:stretch/>
          </p:blipFill>
          <p:spPr>
            <a:xfrm>
              <a:off x="916560" y="4083840"/>
              <a:ext cx="983520" cy="265680"/>
            </a:xfrm>
            <a:prstGeom prst="rect">
              <a:avLst/>
            </a:prstGeom>
            <a:ln>
              <a:noFill/>
            </a:ln>
          </p:spPr>
        </p:pic>
      </p:grpSp>
      <p:sp>
        <p:nvSpPr>
          <p:cNvPr id="410" name="CustomShape 3"/>
          <p:cNvSpPr/>
          <p:nvPr/>
        </p:nvSpPr>
        <p:spPr>
          <a:xfrm>
            <a:off x="569520" y="144000"/>
            <a:ext cx="33296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Polyglot architecture</a:t>
            </a:r>
            <a:endParaRPr b="0" lang="en-US" sz="2400" spc="-1" strike="noStrike">
              <a:latin typeface="Arial"/>
            </a:endParaRPr>
          </a:p>
        </p:txBody>
      </p:sp>
      <p:pic>
        <p:nvPicPr>
          <p:cNvPr id="411" name="Picture 14" descr=""/>
          <p:cNvPicPr/>
          <p:nvPr/>
        </p:nvPicPr>
        <p:blipFill>
          <a:blip r:embed="rId7"/>
          <a:stretch/>
        </p:blipFill>
        <p:spPr>
          <a:xfrm>
            <a:off x="1907640" y="605520"/>
            <a:ext cx="369720" cy="301320"/>
          </a:xfrm>
          <a:prstGeom prst="rect">
            <a:avLst/>
          </a:prstGeom>
          <a:ln>
            <a:noFill/>
          </a:ln>
        </p:spPr>
      </p:pic>
      <p:sp>
        <p:nvSpPr>
          <p:cNvPr id="412" name="CustomShape 4"/>
          <p:cNvSpPr/>
          <p:nvPr/>
        </p:nvSpPr>
        <p:spPr>
          <a:xfrm>
            <a:off x="3234600" y="5229000"/>
            <a:ext cx="4103280" cy="638280"/>
          </a:xfrm>
          <a:prstGeom prst="rect">
            <a:avLst/>
          </a:prstGeom>
          <a:noFill/>
          <a:ln>
            <a:noFill/>
          </a:ln>
        </p:spPr>
        <p:style>
          <a:lnRef idx="0"/>
          <a:fillRef idx="0"/>
          <a:effectRef idx="0"/>
          <a:fontRef idx="minor"/>
        </p:style>
        <p:txBody>
          <a:bodyPr wrap="none" lIns="90000" rIns="90000" tIns="45000" bIns="45000">
            <a:spAutoFit/>
          </a:bodyPr>
          <a:p>
            <a:pPr marL="285840" indent="-284040">
              <a:lnSpc>
                <a:spcPct val="100000"/>
              </a:lnSpc>
              <a:buClr>
                <a:srgbClr val="000000"/>
              </a:buClr>
              <a:buFont typeface="StarSymbol"/>
              <a:buChar char="-"/>
            </a:pPr>
            <a:r>
              <a:rPr b="0" lang="en-US" sz="1800" spc="-1" strike="noStrike">
                <a:solidFill>
                  <a:srgbClr val="000000"/>
                </a:solidFill>
                <a:latin typeface="Claire Hand"/>
                <a:ea typeface="DejaVu Sans"/>
              </a:rPr>
              <a:t>The right technology for the job</a:t>
            </a:r>
            <a:endParaRPr b="0" lang="en-US" sz="1800" spc="-1" strike="noStrike">
              <a:latin typeface="Arial"/>
            </a:endParaRPr>
          </a:p>
          <a:p>
            <a:pPr marL="285840" indent="-284040">
              <a:lnSpc>
                <a:spcPct val="100000"/>
              </a:lnSpc>
              <a:buClr>
                <a:srgbClr val="000000"/>
              </a:buClr>
              <a:buFont typeface="StarSymbol"/>
              <a:buChar char="-"/>
            </a:pPr>
            <a:r>
              <a:rPr b="0" lang="en-US" sz="1800" spc="-1" strike="noStrike">
                <a:solidFill>
                  <a:srgbClr val="000000"/>
                </a:solidFill>
                <a:latin typeface="Claire Hand"/>
                <a:ea typeface="DejaVu Sans"/>
              </a:rPr>
              <a:t>reduce technical debt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435320" y="144000"/>
            <a:ext cx="32018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Evolutionary design</a:t>
            </a:r>
            <a:endParaRPr b="0" lang="en-US" sz="2400" spc="-1" strike="noStrike">
              <a:latin typeface="Arial"/>
            </a:endParaRPr>
          </a:p>
        </p:txBody>
      </p:sp>
      <p:pic>
        <p:nvPicPr>
          <p:cNvPr id="414" name="Picture 14" descr=""/>
          <p:cNvPicPr/>
          <p:nvPr/>
        </p:nvPicPr>
        <p:blipFill>
          <a:blip r:embed="rId1"/>
          <a:stretch/>
        </p:blipFill>
        <p:spPr>
          <a:xfrm>
            <a:off x="1907640" y="605520"/>
            <a:ext cx="369720" cy="301320"/>
          </a:xfrm>
          <a:prstGeom prst="rect">
            <a:avLst/>
          </a:prstGeom>
          <a:ln>
            <a:noFill/>
          </a:ln>
        </p:spPr>
      </p:pic>
      <p:pic>
        <p:nvPicPr>
          <p:cNvPr id="415" name="Picture 16" descr=""/>
          <p:cNvPicPr/>
          <p:nvPr/>
        </p:nvPicPr>
        <p:blipFill>
          <a:blip r:embed="rId2"/>
          <a:stretch/>
        </p:blipFill>
        <p:spPr>
          <a:xfrm>
            <a:off x="2850480" y="605520"/>
            <a:ext cx="369720" cy="301320"/>
          </a:xfrm>
          <a:prstGeom prst="rect">
            <a:avLst/>
          </a:prstGeom>
          <a:ln>
            <a:noFill/>
          </a:ln>
        </p:spPr>
      </p:pic>
      <p:sp>
        <p:nvSpPr>
          <p:cNvPr id="416" name="CustomShape 2"/>
          <p:cNvSpPr/>
          <p:nvPr/>
        </p:nvSpPr>
        <p:spPr>
          <a:xfrm>
            <a:off x="5522040" y="5076000"/>
            <a:ext cx="3522600" cy="1461240"/>
          </a:xfrm>
          <a:prstGeom prst="rect">
            <a:avLst/>
          </a:prstGeom>
          <a:noFill/>
          <a:ln>
            <a:noFill/>
          </a:ln>
        </p:spPr>
        <p:style>
          <a:lnRef idx="0"/>
          <a:fillRef idx="0"/>
          <a:effectRef idx="0"/>
          <a:fontRef idx="minor"/>
        </p:style>
        <p:txBody>
          <a:bodyPr wrap="none" lIns="90000" rIns="90000" tIns="45000" bIns="45000">
            <a:spAutoFit/>
          </a:bodyPr>
          <a:p>
            <a:pPr marL="285840" indent="-284040">
              <a:lnSpc>
                <a:spcPct val="100000"/>
              </a:lnSpc>
              <a:buClr>
                <a:srgbClr val="e95612"/>
              </a:buClr>
              <a:buFont typeface="StarSymbol"/>
              <a:buChar char="-"/>
            </a:pPr>
            <a:r>
              <a:rPr b="0" lang="en-US" sz="1800" spc="-1" strike="noStrike">
                <a:solidFill>
                  <a:srgbClr val="e95612"/>
                </a:solidFill>
                <a:latin typeface="Claire Hand"/>
                <a:ea typeface="DejaVu Sans"/>
              </a:rPr>
              <a:t>Remove</a:t>
            </a:r>
            <a:endParaRPr b="0" lang="en-US" sz="1800" spc="-1" strike="noStrike">
              <a:latin typeface="Arial"/>
            </a:endParaRPr>
          </a:p>
          <a:p>
            <a:pPr marL="285840" indent="-284040">
              <a:lnSpc>
                <a:spcPct val="100000"/>
              </a:lnSpc>
              <a:buClr>
                <a:srgbClr val="e95612"/>
              </a:buClr>
              <a:buFont typeface="StarSymbol"/>
              <a:buChar char="-"/>
            </a:pPr>
            <a:r>
              <a:rPr b="0" lang="en-US" sz="1800" spc="-1" strike="noStrike">
                <a:solidFill>
                  <a:srgbClr val="e95612"/>
                </a:solidFill>
                <a:latin typeface="Claire Hand"/>
                <a:ea typeface="DejaVu Sans"/>
              </a:rPr>
              <a:t>Add</a:t>
            </a:r>
            <a:endParaRPr b="0" lang="en-US" sz="1800" spc="-1" strike="noStrike">
              <a:latin typeface="Arial"/>
            </a:endParaRPr>
          </a:p>
          <a:p>
            <a:pPr marL="285840" indent="-284040">
              <a:lnSpc>
                <a:spcPct val="100000"/>
              </a:lnSpc>
              <a:buClr>
                <a:srgbClr val="e95612"/>
              </a:buClr>
              <a:buFont typeface="StarSymbol"/>
              <a:buChar char="-"/>
            </a:pPr>
            <a:r>
              <a:rPr b="0" lang="en-US" sz="1800" spc="-1" strike="noStrike">
                <a:solidFill>
                  <a:srgbClr val="e95612"/>
                </a:solidFill>
                <a:latin typeface="Claire Hand"/>
                <a:ea typeface="DejaVu Sans"/>
              </a:rPr>
              <a:t>Replace</a:t>
            </a:r>
            <a:endParaRPr b="0" lang="en-US" sz="1800" spc="-1" strike="noStrike">
              <a:latin typeface="Arial"/>
            </a:endParaRPr>
          </a:p>
          <a:p>
            <a:pPr marL="285840" indent="-284040">
              <a:lnSpc>
                <a:spcPct val="100000"/>
              </a:lnSpc>
              <a:buClr>
                <a:srgbClr val="e95612"/>
              </a:buClr>
              <a:buFont typeface="StarSymbol"/>
              <a:buChar char="-"/>
            </a:pPr>
            <a:r>
              <a:rPr b="0" lang="en-US" sz="1800" spc="-1" strike="noStrike">
                <a:solidFill>
                  <a:srgbClr val="e95612"/>
                </a:solidFill>
                <a:latin typeface="Claire Hand"/>
                <a:ea typeface="DejaVu Sans"/>
              </a:rPr>
              <a:t>Experimental microservice</a:t>
            </a:r>
            <a:endParaRPr b="0" lang="en-US" sz="1800" spc="-1" strike="noStrike">
              <a:latin typeface="Arial"/>
            </a:endParaRPr>
          </a:p>
          <a:p>
            <a:pPr marL="285840" indent="-284040">
              <a:lnSpc>
                <a:spcPct val="100000"/>
              </a:lnSpc>
              <a:buClr>
                <a:srgbClr val="e95612"/>
              </a:buClr>
              <a:buFont typeface="StarSymbol"/>
              <a:buChar char="-"/>
            </a:pPr>
            <a:r>
              <a:rPr b="0" lang="en-US" sz="1800" spc="-1" strike="noStrike">
                <a:solidFill>
                  <a:srgbClr val="e95612"/>
                </a:solidFill>
                <a:latin typeface="Claire Hand"/>
                <a:ea typeface="DejaVu Sans"/>
              </a:rPr>
              <a:t>Grow at “no” cost</a:t>
            </a:r>
            <a:endParaRPr b="0" lang="en-US" sz="1800" spc="-1" strike="noStrike">
              <a:latin typeface="Arial"/>
            </a:endParaRPr>
          </a:p>
        </p:txBody>
      </p:sp>
      <p:pic>
        <p:nvPicPr>
          <p:cNvPr id="417" name="Picture 19" descr=""/>
          <p:cNvPicPr/>
          <p:nvPr/>
        </p:nvPicPr>
        <p:blipFill>
          <a:blip r:embed="rId3"/>
          <a:stretch/>
        </p:blipFill>
        <p:spPr>
          <a:xfrm>
            <a:off x="1485360" y="1543320"/>
            <a:ext cx="5740560" cy="35308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2348280" y="144000"/>
            <a:ext cx="32047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Selective scalability</a:t>
            </a:r>
            <a:endParaRPr b="0" lang="en-US" sz="2400" spc="-1" strike="noStrike">
              <a:latin typeface="Arial"/>
            </a:endParaRPr>
          </a:p>
        </p:txBody>
      </p:sp>
      <p:pic>
        <p:nvPicPr>
          <p:cNvPr id="419" name="Picture 14" descr=""/>
          <p:cNvPicPr/>
          <p:nvPr/>
        </p:nvPicPr>
        <p:blipFill>
          <a:blip r:embed="rId1"/>
          <a:stretch/>
        </p:blipFill>
        <p:spPr>
          <a:xfrm>
            <a:off x="1907640" y="605520"/>
            <a:ext cx="369720" cy="301320"/>
          </a:xfrm>
          <a:prstGeom prst="rect">
            <a:avLst/>
          </a:prstGeom>
          <a:ln>
            <a:noFill/>
          </a:ln>
        </p:spPr>
      </p:pic>
      <p:pic>
        <p:nvPicPr>
          <p:cNvPr id="420" name="Picture 16" descr=""/>
          <p:cNvPicPr/>
          <p:nvPr/>
        </p:nvPicPr>
        <p:blipFill>
          <a:blip r:embed="rId2"/>
          <a:stretch/>
        </p:blipFill>
        <p:spPr>
          <a:xfrm>
            <a:off x="2850480" y="605520"/>
            <a:ext cx="369720" cy="301320"/>
          </a:xfrm>
          <a:prstGeom prst="rect">
            <a:avLst/>
          </a:prstGeom>
          <a:ln>
            <a:noFill/>
          </a:ln>
        </p:spPr>
      </p:pic>
      <p:sp>
        <p:nvSpPr>
          <p:cNvPr id="421" name="CustomShape 2"/>
          <p:cNvSpPr/>
          <p:nvPr/>
        </p:nvSpPr>
        <p:spPr>
          <a:xfrm>
            <a:off x="5624640" y="2565000"/>
            <a:ext cx="15649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69b7cd"/>
                </a:solidFill>
                <a:latin typeface="Claire Hand"/>
                <a:ea typeface="DejaVu Sans"/>
              </a:rPr>
              <a:t>Nb users &gt; 500</a:t>
            </a:r>
            <a:endParaRPr b="0" lang="en-US" sz="1400" spc="-1" strike="noStrike">
              <a:latin typeface="Arial"/>
            </a:endParaRPr>
          </a:p>
        </p:txBody>
      </p:sp>
      <p:pic>
        <p:nvPicPr>
          <p:cNvPr id="422" name="Picture 6" descr=""/>
          <p:cNvPicPr/>
          <p:nvPr/>
        </p:nvPicPr>
        <p:blipFill>
          <a:blip r:embed="rId3"/>
          <a:stretch/>
        </p:blipFill>
        <p:spPr>
          <a:xfrm>
            <a:off x="3792960" y="605520"/>
            <a:ext cx="369720" cy="301320"/>
          </a:xfrm>
          <a:prstGeom prst="rect">
            <a:avLst/>
          </a:prstGeom>
          <a:ln>
            <a:noFill/>
          </a:ln>
        </p:spPr>
      </p:pic>
      <p:pic>
        <p:nvPicPr>
          <p:cNvPr id="423" name="Picture 8" descr=""/>
          <p:cNvPicPr/>
          <p:nvPr/>
        </p:nvPicPr>
        <p:blipFill>
          <a:blip r:embed="rId4"/>
          <a:stretch/>
        </p:blipFill>
        <p:spPr>
          <a:xfrm>
            <a:off x="1386000" y="1458000"/>
            <a:ext cx="5887440" cy="38278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4015800" y="144000"/>
            <a:ext cx="20145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Big vs small</a:t>
            </a:r>
            <a:endParaRPr b="0" lang="en-US" sz="2400" spc="-1" strike="noStrike">
              <a:latin typeface="Arial"/>
            </a:endParaRPr>
          </a:p>
        </p:txBody>
      </p:sp>
      <p:pic>
        <p:nvPicPr>
          <p:cNvPr id="425" name="Picture 14" descr=""/>
          <p:cNvPicPr/>
          <p:nvPr/>
        </p:nvPicPr>
        <p:blipFill>
          <a:blip r:embed="rId1"/>
          <a:stretch/>
        </p:blipFill>
        <p:spPr>
          <a:xfrm>
            <a:off x="1907640" y="605520"/>
            <a:ext cx="369720" cy="301320"/>
          </a:xfrm>
          <a:prstGeom prst="rect">
            <a:avLst/>
          </a:prstGeom>
          <a:ln>
            <a:noFill/>
          </a:ln>
        </p:spPr>
      </p:pic>
      <p:pic>
        <p:nvPicPr>
          <p:cNvPr id="426" name="Picture 16" descr=""/>
          <p:cNvPicPr/>
          <p:nvPr/>
        </p:nvPicPr>
        <p:blipFill>
          <a:blip r:embed="rId2"/>
          <a:stretch/>
        </p:blipFill>
        <p:spPr>
          <a:xfrm>
            <a:off x="2850480" y="605520"/>
            <a:ext cx="369720" cy="301320"/>
          </a:xfrm>
          <a:prstGeom prst="rect">
            <a:avLst/>
          </a:prstGeom>
          <a:ln>
            <a:noFill/>
          </a:ln>
        </p:spPr>
      </p:pic>
      <p:sp>
        <p:nvSpPr>
          <p:cNvPr id="427" name="CustomShape 2"/>
          <p:cNvSpPr/>
          <p:nvPr/>
        </p:nvSpPr>
        <p:spPr>
          <a:xfrm>
            <a:off x="1977840" y="2664360"/>
            <a:ext cx="6347160" cy="264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Smaller code base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Simpler to develop / test / deploy / scale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Start faster</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Easier for new developers</a:t>
            </a:r>
            <a:endParaRPr b="0" lang="en-US" sz="2400" spc="-1" strike="noStrike">
              <a:latin typeface="Arial"/>
            </a:endParaRPr>
          </a:p>
        </p:txBody>
      </p:sp>
      <p:pic>
        <p:nvPicPr>
          <p:cNvPr id="428" name="Picture 6" descr=""/>
          <p:cNvPicPr/>
          <p:nvPr/>
        </p:nvPicPr>
        <p:blipFill>
          <a:blip r:embed="rId3"/>
          <a:stretch/>
        </p:blipFill>
        <p:spPr>
          <a:xfrm>
            <a:off x="3792960" y="605520"/>
            <a:ext cx="369720" cy="301320"/>
          </a:xfrm>
          <a:prstGeom prst="rect">
            <a:avLst/>
          </a:prstGeom>
          <a:ln>
            <a:noFill/>
          </a:ln>
        </p:spPr>
      </p:pic>
      <p:pic>
        <p:nvPicPr>
          <p:cNvPr id="429" name="Picture 7" descr=""/>
          <p:cNvPicPr/>
          <p:nvPr/>
        </p:nvPicPr>
        <p:blipFill>
          <a:blip r:embed="rId4"/>
          <a:stretch/>
        </p:blipFill>
        <p:spPr>
          <a:xfrm>
            <a:off x="4732560" y="605520"/>
            <a:ext cx="369720" cy="301320"/>
          </a:xfrm>
          <a:prstGeom prst="rect">
            <a:avLst/>
          </a:prstGeom>
          <a:ln>
            <a:noFill/>
          </a:ln>
        </p:spPr>
      </p:pic>
      <p:pic>
        <p:nvPicPr>
          <p:cNvPr id="430" name="Picture 2" descr="C:\Users\Samuel\Google Drive\Dubna\Sans titre - 17-tick.png"/>
          <p:cNvPicPr/>
          <p:nvPr/>
        </p:nvPicPr>
        <p:blipFill>
          <a:blip r:embed="rId5"/>
          <a:stretch/>
        </p:blipFill>
        <p:spPr>
          <a:xfrm>
            <a:off x="1909080" y="2637000"/>
            <a:ext cx="372960" cy="499680"/>
          </a:xfrm>
          <a:prstGeom prst="rect">
            <a:avLst/>
          </a:prstGeom>
          <a:ln>
            <a:noFill/>
          </a:ln>
        </p:spPr>
      </p:pic>
      <p:pic>
        <p:nvPicPr>
          <p:cNvPr id="431" name="Picture 2" descr="C:\Users\Samuel\Google Drive\Dubna\Sans titre - 17-tick.png"/>
          <p:cNvPicPr/>
          <p:nvPr/>
        </p:nvPicPr>
        <p:blipFill>
          <a:blip r:embed="rId6"/>
          <a:stretch/>
        </p:blipFill>
        <p:spPr>
          <a:xfrm>
            <a:off x="1907640" y="3342240"/>
            <a:ext cx="372960" cy="499680"/>
          </a:xfrm>
          <a:prstGeom prst="rect">
            <a:avLst/>
          </a:prstGeom>
          <a:ln>
            <a:noFill/>
          </a:ln>
        </p:spPr>
      </p:pic>
      <p:pic>
        <p:nvPicPr>
          <p:cNvPr id="432" name="Picture 2" descr="C:\Users\Samuel\Google Drive\Dubna\Sans titre - 17-tick.png"/>
          <p:cNvPicPr/>
          <p:nvPr/>
        </p:nvPicPr>
        <p:blipFill>
          <a:blip r:embed="rId7"/>
          <a:stretch/>
        </p:blipFill>
        <p:spPr>
          <a:xfrm>
            <a:off x="1911240" y="4027320"/>
            <a:ext cx="372960" cy="499680"/>
          </a:xfrm>
          <a:prstGeom prst="rect">
            <a:avLst/>
          </a:prstGeom>
          <a:ln>
            <a:noFill/>
          </a:ln>
        </p:spPr>
      </p:pic>
      <p:pic>
        <p:nvPicPr>
          <p:cNvPr id="433" name="Picture 2" descr="C:\Users\Samuel\Google Drive\Dubna\Sans titre - 17-tick.png"/>
          <p:cNvPicPr/>
          <p:nvPr/>
        </p:nvPicPr>
        <p:blipFill>
          <a:blip r:embed="rId8"/>
          <a:stretch/>
        </p:blipFill>
        <p:spPr>
          <a:xfrm>
            <a:off x="1907640" y="4765320"/>
            <a:ext cx="372960" cy="4996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270960" y="3141000"/>
            <a:ext cx="26348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drawbacks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1189080" y="404640"/>
            <a:ext cx="4376880" cy="3748680"/>
          </a:xfrm>
          <a:prstGeom prst="rect">
            <a:avLst/>
          </a:prstGeom>
          <a:noFill/>
          <a:ln>
            <a:noFill/>
          </a:ln>
        </p:spPr>
        <p:style>
          <a:lnRef idx="0"/>
          <a:fillRef idx="0"/>
          <a:effectRef idx="0"/>
          <a:fontRef idx="minor"/>
        </p:style>
        <p:txBody>
          <a:bodyPr wrap="none" lIns="90000" rIns="90000" tIns="45000" bIns="45000">
            <a:spAutoFit/>
          </a:bodyPr>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Distributed system</a:t>
            </a:r>
            <a:endParaRPr b="0" lang="en-US" sz="2000" spc="-1" strike="noStrike">
              <a:latin typeface="Arial"/>
            </a:endParaRPr>
          </a:p>
          <a:p>
            <a:pPr lvl="1" marL="800280" indent="-341280">
              <a:lnSpc>
                <a:spcPct val="100000"/>
              </a:lnSpc>
              <a:buClr>
                <a:srgbClr val="000000"/>
              </a:buClr>
              <a:buFont typeface="StarSymbol"/>
              <a:buChar char="-"/>
            </a:pPr>
            <a:r>
              <a:rPr b="0" lang="en-US" sz="2000" spc="-1" strike="noStrike">
                <a:solidFill>
                  <a:srgbClr val="000000"/>
                </a:solidFill>
                <a:latin typeface="Claire Hand"/>
                <a:ea typeface="DejaVu Sans"/>
              </a:rPr>
              <a:t>Consistency</a:t>
            </a:r>
            <a:endParaRPr b="0" lang="en-US" sz="2000" spc="-1" strike="noStrike">
              <a:latin typeface="Arial"/>
            </a:endParaRPr>
          </a:p>
          <a:p>
            <a:pPr lvl="1" marL="800280" indent="-341280">
              <a:lnSpc>
                <a:spcPct val="100000"/>
              </a:lnSpc>
              <a:buClr>
                <a:srgbClr val="000000"/>
              </a:buClr>
              <a:buFont typeface="StarSymbol"/>
              <a:buChar char="-"/>
            </a:pPr>
            <a:r>
              <a:rPr b="0" lang="en-US" sz="2000" spc="-1" strike="noStrike">
                <a:solidFill>
                  <a:srgbClr val="000000"/>
                </a:solidFill>
                <a:latin typeface="Claire Hand"/>
                <a:ea typeface="DejaVu Sans"/>
              </a:rPr>
              <a:t>Transaction</a:t>
            </a:r>
            <a:endParaRPr b="0" lang="en-US" sz="2000" spc="-1" strike="noStrike">
              <a:latin typeface="Arial"/>
            </a:endParaRPr>
          </a:p>
          <a:p>
            <a:pPr lvl="1" marL="800280" indent="-341280">
              <a:lnSpc>
                <a:spcPct val="100000"/>
              </a:lnSpc>
              <a:buClr>
                <a:srgbClr val="000000"/>
              </a:buClr>
              <a:buFont typeface="StarSymbol"/>
              <a:buChar char="-"/>
            </a:pPr>
            <a:r>
              <a:rPr b="0" lang="en-US" sz="2000" spc="-1" strike="noStrike">
                <a:solidFill>
                  <a:srgbClr val="000000"/>
                </a:solidFill>
                <a:latin typeface="Claire Hand"/>
                <a:ea typeface="DejaVu Sans"/>
              </a:rPr>
              <a:t>Request travelling</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Slow (http)</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Requires an ecosystem</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Synchronous vs asynchronous</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000000"/>
              </a:buClr>
              <a:buFont typeface="Arial"/>
              <a:buChar char="•"/>
            </a:pPr>
            <a:r>
              <a:rPr b="0" lang="en-US" sz="2000" spc="-1" strike="noStrike">
                <a:solidFill>
                  <a:srgbClr val="000000"/>
                </a:solidFill>
                <a:latin typeface="Claire Hand"/>
                <a:ea typeface="DejaVu Sans"/>
              </a:rPr>
              <a:t>Integration tests</a:t>
            </a:r>
            <a:endParaRPr b="0" lang="en-US" sz="2000" spc="-1" strike="noStrike">
              <a:latin typeface="Arial"/>
            </a:endParaRPr>
          </a:p>
        </p:txBody>
      </p:sp>
      <p:sp>
        <p:nvSpPr>
          <p:cNvPr id="436" name="CustomShape 2"/>
          <p:cNvSpPr/>
          <p:nvPr/>
        </p:nvSpPr>
        <p:spPr>
          <a:xfrm>
            <a:off x="1010520" y="4653000"/>
            <a:ext cx="6692040" cy="1919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376092"/>
                </a:solidFill>
                <a:latin typeface="Claire Hand"/>
                <a:ea typeface="DejaVu Sans"/>
              </a:rPr>
              <a:t>Conclusion:</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376092"/>
              </a:buClr>
              <a:buFont typeface="Arial"/>
              <a:buChar char="•"/>
            </a:pPr>
            <a:r>
              <a:rPr b="0" lang="en-US" sz="2000" spc="-1" strike="noStrike">
                <a:solidFill>
                  <a:srgbClr val="376092"/>
                </a:solidFill>
                <a:latin typeface="Claire Hand"/>
                <a:ea typeface="DejaVu Sans"/>
              </a:rPr>
              <a:t>The Microservices architecture is more complex </a:t>
            </a:r>
            <a:endParaRPr b="0" lang="en-US" sz="2000" spc="-1" strike="noStrike">
              <a:latin typeface="Arial"/>
            </a:endParaRPr>
          </a:p>
          <a:p>
            <a:pPr>
              <a:lnSpc>
                <a:spcPct val="100000"/>
              </a:lnSpc>
            </a:pPr>
            <a:r>
              <a:rPr b="0" lang="en-US" sz="2000" spc="-1" strike="noStrike">
                <a:solidFill>
                  <a:srgbClr val="376092"/>
                </a:solidFill>
                <a:latin typeface="Claire Hand"/>
                <a:ea typeface="DejaVu Sans"/>
              </a:rPr>
              <a:t>Than a monolith. </a:t>
            </a:r>
            <a:endParaRPr b="0" lang="en-US" sz="2000" spc="-1" strike="noStrike">
              <a:latin typeface="Arial"/>
            </a:endParaRPr>
          </a:p>
          <a:p>
            <a:pPr>
              <a:lnSpc>
                <a:spcPct val="100000"/>
              </a:lnSpc>
            </a:pPr>
            <a:endParaRPr b="0" lang="en-US" sz="2000" spc="-1" strike="noStrike">
              <a:latin typeface="Arial"/>
            </a:endParaRPr>
          </a:p>
          <a:p>
            <a:pPr marL="343080" indent="-341280">
              <a:lnSpc>
                <a:spcPct val="100000"/>
              </a:lnSpc>
              <a:buClr>
                <a:srgbClr val="376092"/>
              </a:buClr>
              <a:buFont typeface="Arial"/>
              <a:buChar char="•"/>
            </a:pPr>
            <a:r>
              <a:rPr b="0" lang="en-US" sz="2000" spc="-1" strike="noStrike">
                <a:solidFill>
                  <a:srgbClr val="376092"/>
                </a:solidFill>
                <a:latin typeface="Claire Hand"/>
                <a:ea typeface="DejaVu Sans"/>
              </a:rPr>
              <a:t>This the cost of growing and scaling easily </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435">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435">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435">
                                            <p:txEl>
                                              <p:pRg st="11" end="1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671840" y="3070800"/>
            <a:ext cx="58993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Microservices ecosystem</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977040" y="144000"/>
            <a:ext cx="23360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Load balancer</a:t>
            </a:r>
            <a:endParaRPr b="0" lang="en-US" sz="2400" spc="-1" strike="noStrike">
              <a:latin typeface="Arial"/>
            </a:endParaRPr>
          </a:p>
        </p:txBody>
      </p:sp>
      <p:pic>
        <p:nvPicPr>
          <p:cNvPr id="439" name="Picture 9" descr=""/>
          <p:cNvPicPr/>
          <p:nvPr/>
        </p:nvPicPr>
        <p:blipFill>
          <a:blip r:embed="rId1"/>
          <a:stretch/>
        </p:blipFill>
        <p:spPr>
          <a:xfrm>
            <a:off x="1907640" y="605520"/>
            <a:ext cx="369720" cy="301320"/>
          </a:xfrm>
          <a:prstGeom prst="rect">
            <a:avLst/>
          </a:prstGeom>
          <a:ln>
            <a:noFill/>
          </a:ln>
        </p:spPr>
      </p:pic>
      <p:grpSp>
        <p:nvGrpSpPr>
          <p:cNvPr id="440" name="Group 2"/>
          <p:cNvGrpSpPr/>
          <p:nvPr/>
        </p:nvGrpSpPr>
        <p:grpSpPr>
          <a:xfrm>
            <a:off x="908640" y="4975200"/>
            <a:ext cx="1803960" cy="1140840"/>
            <a:chOff x="908640" y="4975200"/>
            <a:chExt cx="1803960" cy="1140840"/>
          </a:xfrm>
        </p:grpSpPr>
        <p:pic>
          <p:nvPicPr>
            <p:cNvPr id="441" name="Picture 11" descr=""/>
            <p:cNvPicPr/>
            <p:nvPr/>
          </p:nvPicPr>
          <p:blipFill>
            <a:blip r:embed="rId2"/>
            <a:stretch/>
          </p:blipFill>
          <p:spPr>
            <a:xfrm>
              <a:off x="908640" y="4975200"/>
              <a:ext cx="1803960" cy="1140840"/>
            </a:xfrm>
            <a:prstGeom prst="rect">
              <a:avLst/>
            </a:prstGeom>
            <a:ln>
              <a:noFill/>
            </a:ln>
          </p:spPr>
        </p:pic>
        <p:pic>
          <p:nvPicPr>
            <p:cNvPr id="442" name="Picture 7" descr="C:\Users\Samuel\Google Drive\Dubna\Sans titre - 30 (2)-velo.png"/>
            <p:cNvPicPr/>
            <p:nvPr/>
          </p:nvPicPr>
          <p:blipFill>
            <a:blip r:embed="rId3"/>
            <a:stretch/>
          </p:blipFill>
          <p:spPr>
            <a:xfrm>
              <a:off x="1198800" y="5153760"/>
              <a:ext cx="1294920" cy="907560"/>
            </a:xfrm>
            <a:prstGeom prst="rect">
              <a:avLst/>
            </a:prstGeom>
            <a:ln>
              <a:noFill/>
            </a:ln>
          </p:spPr>
        </p:pic>
      </p:grpSp>
      <p:grpSp>
        <p:nvGrpSpPr>
          <p:cNvPr id="443" name="Group 3"/>
          <p:cNvGrpSpPr/>
          <p:nvPr/>
        </p:nvGrpSpPr>
        <p:grpSpPr>
          <a:xfrm>
            <a:off x="3517200" y="4956120"/>
            <a:ext cx="1681200" cy="1063440"/>
            <a:chOff x="3517200" y="4956120"/>
            <a:chExt cx="1681200" cy="1063440"/>
          </a:xfrm>
        </p:grpSpPr>
        <p:pic>
          <p:nvPicPr>
            <p:cNvPr id="444" name="Picture 14" descr=""/>
            <p:cNvPicPr/>
            <p:nvPr/>
          </p:nvPicPr>
          <p:blipFill>
            <a:blip r:embed="rId4"/>
            <a:stretch/>
          </p:blipFill>
          <p:spPr>
            <a:xfrm>
              <a:off x="3517200" y="4956120"/>
              <a:ext cx="1681200" cy="1063440"/>
            </a:xfrm>
            <a:prstGeom prst="rect">
              <a:avLst/>
            </a:prstGeom>
            <a:ln>
              <a:noFill/>
            </a:ln>
          </p:spPr>
        </p:pic>
        <p:pic>
          <p:nvPicPr>
            <p:cNvPr id="445" name="Picture 7" descr="C:\Users\Samuel\Google Drive\Dubna\Sans titre - 30 (2)-velo.png"/>
            <p:cNvPicPr/>
            <p:nvPr/>
          </p:nvPicPr>
          <p:blipFill>
            <a:blip r:embed="rId5"/>
            <a:stretch/>
          </p:blipFill>
          <p:spPr>
            <a:xfrm>
              <a:off x="3787560" y="5122800"/>
              <a:ext cx="1207080" cy="845640"/>
            </a:xfrm>
            <a:prstGeom prst="rect">
              <a:avLst/>
            </a:prstGeom>
            <a:ln>
              <a:noFill/>
            </a:ln>
          </p:spPr>
        </p:pic>
      </p:grpSp>
      <p:grpSp>
        <p:nvGrpSpPr>
          <p:cNvPr id="446" name="Group 4"/>
          <p:cNvGrpSpPr/>
          <p:nvPr/>
        </p:nvGrpSpPr>
        <p:grpSpPr>
          <a:xfrm>
            <a:off x="6300360" y="4833360"/>
            <a:ext cx="1875600" cy="1186200"/>
            <a:chOff x="6300360" y="4833360"/>
            <a:chExt cx="1875600" cy="1186200"/>
          </a:xfrm>
        </p:grpSpPr>
        <p:pic>
          <p:nvPicPr>
            <p:cNvPr id="447" name="Picture 17" descr=""/>
            <p:cNvPicPr/>
            <p:nvPr/>
          </p:nvPicPr>
          <p:blipFill>
            <a:blip r:embed="rId6"/>
            <a:stretch/>
          </p:blipFill>
          <p:spPr>
            <a:xfrm>
              <a:off x="6300360" y="4833360"/>
              <a:ext cx="1875600" cy="1186200"/>
            </a:xfrm>
            <a:prstGeom prst="rect">
              <a:avLst/>
            </a:prstGeom>
            <a:ln>
              <a:noFill/>
            </a:ln>
          </p:spPr>
        </p:pic>
        <p:pic>
          <p:nvPicPr>
            <p:cNvPr id="448" name="Picture 7" descr="C:\Users\Samuel\Google Drive\Dubna\Sans titre - 30 (2)-velo.png"/>
            <p:cNvPicPr/>
            <p:nvPr/>
          </p:nvPicPr>
          <p:blipFill>
            <a:blip r:embed="rId7"/>
            <a:stretch/>
          </p:blipFill>
          <p:spPr>
            <a:xfrm>
              <a:off x="6601680" y="5019120"/>
              <a:ext cx="1346400" cy="943560"/>
            </a:xfrm>
            <a:prstGeom prst="rect">
              <a:avLst/>
            </a:prstGeom>
            <a:ln>
              <a:noFill/>
            </a:ln>
          </p:spPr>
        </p:pic>
      </p:grpSp>
      <p:grpSp>
        <p:nvGrpSpPr>
          <p:cNvPr id="449" name="Group 5"/>
          <p:cNvGrpSpPr/>
          <p:nvPr/>
        </p:nvGrpSpPr>
        <p:grpSpPr>
          <a:xfrm>
            <a:off x="3924000" y="1196640"/>
            <a:ext cx="1215360" cy="997920"/>
            <a:chOff x="3924000" y="1196640"/>
            <a:chExt cx="1215360" cy="997920"/>
          </a:xfrm>
        </p:grpSpPr>
        <p:pic>
          <p:nvPicPr>
            <p:cNvPr id="450" name="Picture 20" descr=""/>
            <p:cNvPicPr/>
            <p:nvPr/>
          </p:nvPicPr>
          <p:blipFill>
            <a:blip r:embed="rId8"/>
            <a:stretch/>
          </p:blipFill>
          <p:spPr>
            <a:xfrm>
              <a:off x="3924000" y="1196640"/>
              <a:ext cx="1215360" cy="997920"/>
            </a:xfrm>
            <a:prstGeom prst="rect">
              <a:avLst/>
            </a:prstGeom>
            <a:ln>
              <a:noFill/>
            </a:ln>
          </p:spPr>
        </p:pic>
        <p:pic>
          <p:nvPicPr>
            <p:cNvPr id="451" name="Picture 21" descr="C:\Users\Samuel\Google Drive\Dubna\Sans titre - 30 (2)-car.png"/>
            <p:cNvPicPr/>
            <p:nvPr/>
          </p:nvPicPr>
          <p:blipFill>
            <a:blip r:embed="rId9"/>
            <a:stretch/>
          </p:blipFill>
          <p:spPr>
            <a:xfrm>
              <a:off x="4066200" y="1340640"/>
              <a:ext cx="999720" cy="767880"/>
            </a:xfrm>
            <a:prstGeom prst="rect">
              <a:avLst/>
            </a:prstGeom>
            <a:ln>
              <a:noFill/>
            </a:ln>
          </p:spPr>
        </p:pic>
      </p:grpSp>
      <p:pic>
        <p:nvPicPr>
          <p:cNvPr id="452" name="Picture 23" descr=""/>
          <p:cNvPicPr/>
          <p:nvPr/>
        </p:nvPicPr>
        <p:blipFill>
          <a:blip r:embed="rId10"/>
          <a:stretch/>
        </p:blipFill>
        <p:spPr>
          <a:xfrm>
            <a:off x="3863520" y="3141000"/>
            <a:ext cx="1202400" cy="987120"/>
          </a:xfrm>
          <a:prstGeom prst="rect">
            <a:avLst/>
          </a:prstGeom>
          <a:ln>
            <a:noFill/>
          </a:ln>
        </p:spPr>
      </p:pic>
      <p:pic>
        <p:nvPicPr>
          <p:cNvPr id="453" name="Picture 24" descr=""/>
          <p:cNvPicPr/>
          <p:nvPr/>
        </p:nvPicPr>
        <p:blipFill>
          <a:blip r:embed="rId11"/>
          <a:stretch/>
        </p:blipFill>
        <p:spPr>
          <a:xfrm rot="2324400">
            <a:off x="4854240" y="4377240"/>
            <a:ext cx="1766880" cy="552240"/>
          </a:xfrm>
          <a:prstGeom prst="rect">
            <a:avLst/>
          </a:prstGeom>
          <a:ln>
            <a:noFill/>
          </a:ln>
        </p:spPr>
      </p:pic>
      <p:pic>
        <p:nvPicPr>
          <p:cNvPr id="454" name="Picture 25" descr=""/>
          <p:cNvPicPr/>
          <p:nvPr/>
        </p:nvPicPr>
        <p:blipFill>
          <a:blip r:embed="rId12"/>
          <a:stretch/>
        </p:blipFill>
        <p:spPr>
          <a:xfrm rot="8638800">
            <a:off x="2378520" y="4280040"/>
            <a:ext cx="1766880" cy="552240"/>
          </a:xfrm>
          <a:prstGeom prst="rect">
            <a:avLst/>
          </a:prstGeom>
          <a:ln>
            <a:noFill/>
          </a:ln>
        </p:spPr>
      </p:pic>
      <p:pic>
        <p:nvPicPr>
          <p:cNvPr id="455" name="Picture 26" descr=""/>
          <p:cNvPicPr/>
          <p:nvPr/>
        </p:nvPicPr>
        <p:blipFill>
          <a:blip r:embed="rId13"/>
          <a:stretch/>
        </p:blipFill>
        <p:spPr>
          <a:xfrm rot="5400000">
            <a:off x="3965400" y="4304160"/>
            <a:ext cx="1014120" cy="517320"/>
          </a:xfrm>
          <a:prstGeom prst="rect">
            <a:avLst/>
          </a:prstGeom>
          <a:ln>
            <a:noFill/>
          </a:ln>
        </p:spPr>
      </p:pic>
      <p:pic>
        <p:nvPicPr>
          <p:cNvPr id="456" name="Picture 27" descr=""/>
          <p:cNvPicPr/>
          <p:nvPr/>
        </p:nvPicPr>
        <p:blipFill>
          <a:blip r:embed="rId14"/>
          <a:stretch/>
        </p:blipFill>
        <p:spPr>
          <a:xfrm rot="5400000">
            <a:off x="3980880" y="2381400"/>
            <a:ext cx="1014120" cy="517320"/>
          </a:xfrm>
          <a:prstGeom prst="rect">
            <a:avLst/>
          </a:prstGeom>
          <a:ln>
            <a:noFill/>
          </a:ln>
        </p:spPr>
      </p:pic>
      <p:sp>
        <p:nvSpPr>
          <p:cNvPr id="457" name="CustomShape 6"/>
          <p:cNvSpPr/>
          <p:nvPr/>
        </p:nvSpPr>
        <p:spPr>
          <a:xfrm>
            <a:off x="3749760" y="3301200"/>
            <a:ext cx="142488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laire Hand"/>
                <a:ea typeface="DejaVu Sans"/>
              </a:rPr>
              <a:t>Load balancer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848880" y="144000"/>
            <a:ext cx="42318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Load balancer (client side)</a:t>
            </a:r>
            <a:endParaRPr b="0" lang="en-US" sz="2400" spc="-1" strike="noStrike">
              <a:latin typeface="Arial"/>
            </a:endParaRPr>
          </a:p>
        </p:txBody>
      </p:sp>
      <p:pic>
        <p:nvPicPr>
          <p:cNvPr id="459" name="Picture 9" descr=""/>
          <p:cNvPicPr/>
          <p:nvPr/>
        </p:nvPicPr>
        <p:blipFill>
          <a:blip r:embed="rId1"/>
          <a:stretch/>
        </p:blipFill>
        <p:spPr>
          <a:xfrm>
            <a:off x="1907640" y="605520"/>
            <a:ext cx="369720" cy="301320"/>
          </a:xfrm>
          <a:prstGeom prst="rect">
            <a:avLst/>
          </a:prstGeom>
          <a:ln>
            <a:noFill/>
          </a:ln>
        </p:spPr>
      </p:pic>
      <p:grpSp>
        <p:nvGrpSpPr>
          <p:cNvPr id="460" name="Group 2"/>
          <p:cNvGrpSpPr/>
          <p:nvPr/>
        </p:nvGrpSpPr>
        <p:grpSpPr>
          <a:xfrm>
            <a:off x="1190520" y="4842720"/>
            <a:ext cx="1803960" cy="1140840"/>
            <a:chOff x="1190520" y="4842720"/>
            <a:chExt cx="1803960" cy="1140840"/>
          </a:xfrm>
        </p:grpSpPr>
        <p:pic>
          <p:nvPicPr>
            <p:cNvPr id="461" name="Picture 11" descr=""/>
            <p:cNvPicPr/>
            <p:nvPr/>
          </p:nvPicPr>
          <p:blipFill>
            <a:blip r:embed="rId2"/>
            <a:stretch/>
          </p:blipFill>
          <p:spPr>
            <a:xfrm>
              <a:off x="1190520" y="4842720"/>
              <a:ext cx="1803960" cy="1140840"/>
            </a:xfrm>
            <a:prstGeom prst="rect">
              <a:avLst/>
            </a:prstGeom>
            <a:ln>
              <a:noFill/>
            </a:ln>
          </p:spPr>
        </p:pic>
        <p:pic>
          <p:nvPicPr>
            <p:cNvPr id="462" name="Picture 7" descr="C:\Users\Samuel\Google Drive\Dubna\Sans titre - 30 (2)-velo.png"/>
            <p:cNvPicPr/>
            <p:nvPr/>
          </p:nvPicPr>
          <p:blipFill>
            <a:blip r:embed="rId3"/>
            <a:stretch/>
          </p:blipFill>
          <p:spPr>
            <a:xfrm>
              <a:off x="1480680" y="5021280"/>
              <a:ext cx="1294920" cy="907560"/>
            </a:xfrm>
            <a:prstGeom prst="rect">
              <a:avLst/>
            </a:prstGeom>
            <a:ln>
              <a:noFill/>
            </a:ln>
          </p:spPr>
        </p:pic>
      </p:grpSp>
      <p:grpSp>
        <p:nvGrpSpPr>
          <p:cNvPr id="463" name="Group 3"/>
          <p:cNvGrpSpPr/>
          <p:nvPr/>
        </p:nvGrpSpPr>
        <p:grpSpPr>
          <a:xfrm>
            <a:off x="3166200" y="4934160"/>
            <a:ext cx="1681200" cy="1063440"/>
            <a:chOff x="3166200" y="4934160"/>
            <a:chExt cx="1681200" cy="1063440"/>
          </a:xfrm>
        </p:grpSpPr>
        <p:pic>
          <p:nvPicPr>
            <p:cNvPr id="464" name="Picture 14" descr=""/>
            <p:cNvPicPr/>
            <p:nvPr/>
          </p:nvPicPr>
          <p:blipFill>
            <a:blip r:embed="rId4"/>
            <a:stretch/>
          </p:blipFill>
          <p:spPr>
            <a:xfrm>
              <a:off x="3166200" y="4934160"/>
              <a:ext cx="1681200" cy="1063440"/>
            </a:xfrm>
            <a:prstGeom prst="rect">
              <a:avLst/>
            </a:prstGeom>
            <a:ln>
              <a:noFill/>
            </a:ln>
          </p:spPr>
        </p:pic>
        <p:pic>
          <p:nvPicPr>
            <p:cNvPr id="465" name="Picture 7" descr="C:\Users\Samuel\Google Drive\Dubna\Sans titre - 30 (2)-velo.png"/>
            <p:cNvPicPr/>
            <p:nvPr/>
          </p:nvPicPr>
          <p:blipFill>
            <a:blip r:embed="rId5"/>
            <a:stretch/>
          </p:blipFill>
          <p:spPr>
            <a:xfrm>
              <a:off x="3436560" y="5100480"/>
              <a:ext cx="1207080" cy="845640"/>
            </a:xfrm>
            <a:prstGeom prst="rect">
              <a:avLst/>
            </a:prstGeom>
            <a:ln>
              <a:noFill/>
            </a:ln>
          </p:spPr>
        </p:pic>
      </p:grpSp>
      <p:grpSp>
        <p:nvGrpSpPr>
          <p:cNvPr id="466" name="Group 4"/>
          <p:cNvGrpSpPr/>
          <p:nvPr/>
        </p:nvGrpSpPr>
        <p:grpSpPr>
          <a:xfrm>
            <a:off x="5266440" y="4905360"/>
            <a:ext cx="1875600" cy="1186200"/>
            <a:chOff x="5266440" y="4905360"/>
            <a:chExt cx="1875600" cy="1186200"/>
          </a:xfrm>
        </p:grpSpPr>
        <p:pic>
          <p:nvPicPr>
            <p:cNvPr id="467" name="Picture 17" descr=""/>
            <p:cNvPicPr/>
            <p:nvPr/>
          </p:nvPicPr>
          <p:blipFill>
            <a:blip r:embed="rId6"/>
            <a:stretch/>
          </p:blipFill>
          <p:spPr>
            <a:xfrm>
              <a:off x="5266440" y="4905360"/>
              <a:ext cx="1875600" cy="1186200"/>
            </a:xfrm>
            <a:prstGeom prst="rect">
              <a:avLst/>
            </a:prstGeom>
            <a:ln>
              <a:noFill/>
            </a:ln>
          </p:spPr>
        </p:pic>
        <p:pic>
          <p:nvPicPr>
            <p:cNvPr id="468" name="Picture 7" descr="C:\Users\Samuel\Google Drive\Dubna\Sans titre - 30 (2)-velo.png"/>
            <p:cNvPicPr/>
            <p:nvPr/>
          </p:nvPicPr>
          <p:blipFill>
            <a:blip r:embed="rId7"/>
            <a:stretch/>
          </p:blipFill>
          <p:spPr>
            <a:xfrm>
              <a:off x="5567760" y="5091120"/>
              <a:ext cx="1346400" cy="943560"/>
            </a:xfrm>
            <a:prstGeom prst="rect">
              <a:avLst/>
            </a:prstGeom>
            <a:ln>
              <a:noFill/>
            </a:ln>
          </p:spPr>
        </p:pic>
      </p:grpSp>
      <p:grpSp>
        <p:nvGrpSpPr>
          <p:cNvPr id="469" name="Group 5"/>
          <p:cNvGrpSpPr/>
          <p:nvPr/>
        </p:nvGrpSpPr>
        <p:grpSpPr>
          <a:xfrm>
            <a:off x="3517200" y="1472040"/>
            <a:ext cx="2590560" cy="2126880"/>
            <a:chOff x="3517200" y="1472040"/>
            <a:chExt cx="2590560" cy="2126880"/>
          </a:xfrm>
        </p:grpSpPr>
        <p:pic>
          <p:nvPicPr>
            <p:cNvPr id="470" name="Picture 20" descr=""/>
            <p:cNvPicPr/>
            <p:nvPr/>
          </p:nvPicPr>
          <p:blipFill>
            <a:blip r:embed="rId8"/>
            <a:stretch/>
          </p:blipFill>
          <p:spPr>
            <a:xfrm>
              <a:off x="3517200" y="1472040"/>
              <a:ext cx="2590560" cy="2126880"/>
            </a:xfrm>
            <a:prstGeom prst="rect">
              <a:avLst/>
            </a:prstGeom>
            <a:ln>
              <a:noFill/>
            </a:ln>
          </p:spPr>
        </p:pic>
        <p:pic>
          <p:nvPicPr>
            <p:cNvPr id="471" name="Picture 21" descr="C:\Users\Samuel\Google Drive\Dubna\Sans titre - 30 (2)-car.png"/>
            <p:cNvPicPr/>
            <p:nvPr/>
          </p:nvPicPr>
          <p:blipFill>
            <a:blip r:embed="rId9"/>
            <a:stretch/>
          </p:blipFill>
          <p:spPr>
            <a:xfrm>
              <a:off x="4509000" y="1754640"/>
              <a:ext cx="1380600" cy="1060920"/>
            </a:xfrm>
            <a:prstGeom prst="rect">
              <a:avLst/>
            </a:prstGeom>
            <a:ln>
              <a:noFill/>
            </a:ln>
          </p:spPr>
        </p:pic>
      </p:grpSp>
      <p:pic>
        <p:nvPicPr>
          <p:cNvPr id="472" name="Picture 24" descr=""/>
          <p:cNvPicPr/>
          <p:nvPr/>
        </p:nvPicPr>
        <p:blipFill>
          <a:blip r:embed="rId10"/>
          <a:stretch/>
        </p:blipFill>
        <p:spPr>
          <a:xfrm rot="2324400">
            <a:off x="3866400" y="3996000"/>
            <a:ext cx="2448000" cy="408600"/>
          </a:xfrm>
          <a:prstGeom prst="rect">
            <a:avLst/>
          </a:prstGeom>
          <a:ln>
            <a:noFill/>
          </a:ln>
        </p:spPr>
      </p:pic>
      <p:pic>
        <p:nvPicPr>
          <p:cNvPr id="473" name="Picture 25" descr=""/>
          <p:cNvPicPr/>
          <p:nvPr/>
        </p:nvPicPr>
        <p:blipFill>
          <a:blip r:embed="rId11"/>
          <a:stretch/>
        </p:blipFill>
        <p:spPr>
          <a:xfrm rot="8638800">
            <a:off x="1941480" y="3873960"/>
            <a:ext cx="2272320" cy="552240"/>
          </a:xfrm>
          <a:prstGeom prst="rect">
            <a:avLst/>
          </a:prstGeom>
          <a:ln>
            <a:noFill/>
          </a:ln>
        </p:spPr>
      </p:pic>
      <p:pic>
        <p:nvPicPr>
          <p:cNvPr id="474" name="Picture 26" descr=""/>
          <p:cNvPicPr/>
          <p:nvPr/>
        </p:nvPicPr>
        <p:blipFill>
          <a:blip r:embed="rId12"/>
          <a:stretch/>
        </p:blipFill>
        <p:spPr>
          <a:xfrm rot="5400000">
            <a:off x="3317040" y="4023360"/>
            <a:ext cx="1506960" cy="464040"/>
          </a:xfrm>
          <a:prstGeom prst="rect">
            <a:avLst/>
          </a:prstGeom>
          <a:ln>
            <a:noFill/>
          </a:ln>
        </p:spPr>
      </p:pic>
      <p:grpSp>
        <p:nvGrpSpPr>
          <p:cNvPr id="475" name="Group 6"/>
          <p:cNvGrpSpPr/>
          <p:nvPr/>
        </p:nvGrpSpPr>
        <p:grpSpPr>
          <a:xfrm>
            <a:off x="3554280" y="2701080"/>
            <a:ext cx="1159920" cy="803520"/>
            <a:chOff x="3554280" y="2701080"/>
            <a:chExt cx="1159920" cy="803520"/>
          </a:xfrm>
        </p:grpSpPr>
        <p:pic>
          <p:nvPicPr>
            <p:cNvPr id="476" name="Picture 23" descr=""/>
            <p:cNvPicPr/>
            <p:nvPr/>
          </p:nvPicPr>
          <p:blipFill>
            <a:blip r:embed="rId13"/>
            <a:stretch/>
          </p:blipFill>
          <p:spPr>
            <a:xfrm>
              <a:off x="3661920" y="2701080"/>
              <a:ext cx="978840" cy="803520"/>
            </a:xfrm>
            <a:prstGeom prst="rect">
              <a:avLst/>
            </a:prstGeom>
            <a:ln>
              <a:noFill/>
            </a:ln>
          </p:spPr>
        </p:pic>
        <p:sp>
          <p:nvSpPr>
            <p:cNvPr id="477" name="CustomShape 7"/>
            <p:cNvSpPr/>
            <p:nvPr/>
          </p:nvSpPr>
          <p:spPr>
            <a:xfrm>
              <a:off x="3554280" y="2831400"/>
              <a:ext cx="1159920" cy="576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Claire Hand"/>
                  <a:ea typeface="DejaVu Sans"/>
                </a:rPr>
                <a:t>Load balancer</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371600" y="1554480"/>
            <a:ext cx="5851800" cy="1154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Claire Hand"/>
                <a:ea typeface="DejaVu Sans"/>
              </a:rPr>
              <a:t>Create Your first project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8" name="Group 1"/>
          <p:cNvGrpSpPr/>
          <p:nvPr/>
        </p:nvGrpSpPr>
        <p:grpSpPr>
          <a:xfrm>
            <a:off x="5724000" y="3776040"/>
            <a:ext cx="2077200" cy="1314000"/>
            <a:chOff x="5724000" y="3776040"/>
            <a:chExt cx="2077200" cy="1314000"/>
          </a:xfrm>
        </p:grpSpPr>
        <p:pic>
          <p:nvPicPr>
            <p:cNvPr id="479" name="Picture 5" descr=""/>
            <p:cNvPicPr/>
            <p:nvPr/>
          </p:nvPicPr>
          <p:blipFill>
            <a:blip r:embed="rId1"/>
            <a:stretch/>
          </p:blipFill>
          <p:spPr>
            <a:xfrm>
              <a:off x="5724000" y="3776040"/>
              <a:ext cx="2077200" cy="1314000"/>
            </a:xfrm>
            <a:prstGeom prst="rect">
              <a:avLst/>
            </a:prstGeom>
            <a:ln>
              <a:noFill/>
            </a:ln>
          </p:spPr>
        </p:pic>
        <p:pic>
          <p:nvPicPr>
            <p:cNvPr id="480" name="Picture 7" descr="C:\Users\Samuel\Google Drive\Dubna\Sans titre - 30 (2)-velo.png"/>
            <p:cNvPicPr/>
            <p:nvPr/>
          </p:nvPicPr>
          <p:blipFill>
            <a:blip r:embed="rId2"/>
            <a:stretch/>
          </p:blipFill>
          <p:spPr>
            <a:xfrm>
              <a:off x="6058080" y="3981600"/>
              <a:ext cx="1491480" cy="1045080"/>
            </a:xfrm>
            <a:prstGeom prst="rect">
              <a:avLst/>
            </a:prstGeom>
            <a:ln>
              <a:noFill/>
            </a:ln>
          </p:spPr>
        </p:pic>
      </p:grpSp>
      <p:grpSp>
        <p:nvGrpSpPr>
          <p:cNvPr id="481" name="Group 2"/>
          <p:cNvGrpSpPr/>
          <p:nvPr/>
        </p:nvGrpSpPr>
        <p:grpSpPr>
          <a:xfrm>
            <a:off x="971640" y="3840120"/>
            <a:ext cx="1653840" cy="1357920"/>
            <a:chOff x="971640" y="3840120"/>
            <a:chExt cx="1653840" cy="1357920"/>
          </a:xfrm>
        </p:grpSpPr>
        <p:pic>
          <p:nvPicPr>
            <p:cNvPr id="482" name="Picture 8" descr=""/>
            <p:cNvPicPr/>
            <p:nvPr/>
          </p:nvPicPr>
          <p:blipFill>
            <a:blip r:embed="rId3"/>
            <a:stretch/>
          </p:blipFill>
          <p:spPr>
            <a:xfrm>
              <a:off x="971640" y="3840120"/>
              <a:ext cx="1653840" cy="1357920"/>
            </a:xfrm>
            <a:prstGeom prst="rect">
              <a:avLst/>
            </a:prstGeom>
            <a:ln>
              <a:noFill/>
            </a:ln>
          </p:spPr>
        </p:pic>
        <p:pic>
          <p:nvPicPr>
            <p:cNvPr id="483" name="Picture 9" descr="C:\Users\Samuel\Google Drive\Dubna\Sans titre - 30 (2)-car.png"/>
            <p:cNvPicPr/>
            <p:nvPr/>
          </p:nvPicPr>
          <p:blipFill>
            <a:blip r:embed="rId4"/>
            <a:stretch/>
          </p:blipFill>
          <p:spPr>
            <a:xfrm>
              <a:off x="1165320" y="4035960"/>
              <a:ext cx="1360440" cy="1045080"/>
            </a:xfrm>
            <a:prstGeom prst="rect">
              <a:avLst/>
            </a:prstGeom>
            <a:ln>
              <a:noFill/>
            </a:ln>
          </p:spPr>
        </p:pic>
      </p:grpSp>
      <p:sp>
        <p:nvSpPr>
          <p:cNvPr id="484" name="CustomShape 3"/>
          <p:cNvSpPr/>
          <p:nvPr/>
        </p:nvSpPr>
        <p:spPr>
          <a:xfrm>
            <a:off x="1666440" y="144000"/>
            <a:ext cx="2866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a:t>
            </a:r>
            <a:endParaRPr b="0" lang="en-US" sz="2400" spc="-1" strike="noStrike">
              <a:latin typeface="Arial"/>
            </a:endParaRPr>
          </a:p>
        </p:txBody>
      </p:sp>
      <p:pic>
        <p:nvPicPr>
          <p:cNvPr id="485" name="Picture 12" descr=""/>
          <p:cNvPicPr/>
          <p:nvPr/>
        </p:nvPicPr>
        <p:blipFill>
          <a:blip r:embed="rId5"/>
          <a:stretch/>
        </p:blipFill>
        <p:spPr>
          <a:xfrm>
            <a:off x="1907640" y="605520"/>
            <a:ext cx="369720" cy="301320"/>
          </a:xfrm>
          <a:prstGeom prst="rect">
            <a:avLst/>
          </a:prstGeom>
          <a:ln>
            <a:noFill/>
          </a:ln>
        </p:spPr>
      </p:pic>
      <p:grpSp>
        <p:nvGrpSpPr>
          <p:cNvPr id="486" name="Group 4"/>
          <p:cNvGrpSpPr/>
          <p:nvPr/>
        </p:nvGrpSpPr>
        <p:grpSpPr>
          <a:xfrm>
            <a:off x="2915640" y="1124640"/>
            <a:ext cx="2557440" cy="1617840"/>
            <a:chOff x="2915640" y="1124640"/>
            <a:chExt cx="2557440" cy="1617840"/>
          </a:xfrm>
        </p:grpSpPr>
        <p:pic>
          <p:nvPicPr>
            <p:cNvPr id="487" name="Picture 16" descr=""/>
            <p:cNvPicPr/>
            <p:nvPr/>
          </p:nvPicPr>
          <p:blipFill>
            <a:blip r:embed="rId6"/>
            <a:stretch/>
          </p:blipFill>
          <p:spPr>
            <a:xfrm>
              <a:off x="2915640" y="1124640"/>
              <a:ext cx="2557440" cy="1617840"/>
            </a:xfrm>
            <a:prstGeom prst="rect">
              <a:avLst/>
            </a:prstGeom>
            <a:ln>
              <a:noFill/>
            </a:ln>
          </p:spPr>
        </p:pic>
        <p:sp>
          <p:nvSpPr>
            <p:cNvPr id="488" name="CustomShape 5"/>
            <p:cNvSpPr/>
            <p:nvPr/>
          </p:nvSpPr>
          <p:spPr>
            <a:xfrm>
              <a:off x="3154320" y="1700640"/>
              <a:ext cx="21974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grpSp>
        <p:nvGrpSpPr>
          <p:cNvPr id="489" name="Group 6"/>
          <p:cNvGrpSpPr/>
          <p:nvPr/>
        </p:nvGrpSpPr>
        <p:grpSpPr>
          <a:xfrm>
            <a:off x="1510560" y="2483640"/>
            <a:ext cx="1913040" cy="1647360"/>
            <a:chOff x="1510560" y="2483640"/>
            <a:chExt cx="1913040" cy="1647360"/>
          </a:xfrm>
        </p:grpSpPr>
        <p:pic>
          <p:nvPicPr>
            <p:cNvPr id="490" name="Picture 18" descr=""/>
            <p:cNvPicPr/>
            <p:nvPr/>
          </p:nvPicPr>
          <p:blipFill>
            <a:blip r:embed="rId7"/>
            <a:stretch/>
          </p:blipFill>
          <p:spPr>
            <a:xfrm rot="19125000">
              <a:off x="1680120" y="2974680"/>
              <a:ext cx="1740240" cy="664920"/>
            </a:xfrm>
            <a:prstGeom prst="rect">
              <a:avLst/>
            </a:prstGeom>
            <a:ln>
              <a:noFill/>
            </a:ln>
          </p:spPr>
        </p:pic>
        <p:sp>
          <p:nvSpPr>
            <p:cNvPr id="491" name="CustomShape 7"/>
            <p:cNvSpPr/>
            <p:nvPr/>
          </p:nvSpPr>
          <p:spPr>
            <a:xfrm>
              <a:off x="1510560" y="2804040"/>
              <a:ext cx="130428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register</a:t>
              </a:r>
              <a:endParaRPr b="0" lang="en-US" sz="2000" spc="-1" strike="noStrike">
                <a:latin typeface="Arial"/>
              </a:endParaRPr>
            </a:p>
          </p:txBody>
        </p:sp>
      </p:grpSp>
      <p:grpSp>
        <p:nvGrpSpPr>
          <p:cNvPr id="492" name="Group 8"/>
          <p:cNvGrpSpPr/>
          <p:nvPr/>
        </p:nvGrpSpPr>
        <p:grpSpPr>
          <a:xfrm>
            <a:off x="4968360" y="2534400"/>
            <a:ext cx="1971720" cy="1649160"/>
            <a:chOff x="4968360" y="2534400"/>
            <a:chExt cx="1971720" cy="1649160"/>
          </a:xfrm>
        </p:grpSpPr>
        <p:pic>
          <p:nvPicPr>
            <p:cNvPr id="493" name="Picture 19" descr=""/>
            <p:cNvPicPr/>
            <p:nvPr/>
          </p:nvPicPr>
          <p:blipFill>
            <a:blip r:embed="rId8"/>
            <a:stretch/>
          </p:blipFill>
          <p:spPr>
            <a:xfrm rot="14299800">
              <a:off x="4850640" y="3059280"/>
              <a:ext cx="1568160" cy="599040"/>
            </a:xfrm>
            <a:prstGeom prst="rect">
              <a:avLst/>
            </a:prstGeom>
            <a:ln>
              <a:noFill/>
            </a:ln>
          </p:spPr>
        </p:pic>
        <p:sp>
          <p:nvSpPr>
            <p:cNvPr id="494" name="CustomShape 9"/>
            <p:cNvSpPr/>
            <p:nvPr/>
          </p:nvSpPr>
          <p:spPr>
            <a:xfrm>
              <a:off x="5635800" y="2918520"/>
              <a:ext cx="130428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register</a:t>
              </a:r>
              <a:endParaRPr b="0" lang="en-US" sz="2000" spc="-1" strike="noStrike">
                <a:latin typeface="Arial"/>
              </a:endParaRPr>
            </a:p>
          </p:txBody>
        </p:sp>
      </p:grpSp>
      <p:pic>
        <p:nvPicPr>
          <p:cNvPr id="495" name="Picture 22" descr=""/>
          <p:cNvPicPr/>
          <p:nvPr/>
        </p:nvPicPr>
        <p:blipFill>
          <a:blip r:embed="rId9"/>
          <a:stretch/>
        </p:blipFill>
        <p:spPr>
          <a:xfrm>
            <a:off x="2850480" y="605520"/>
            <a:ext cx="369720" cy="301320"/>
          </a:xfrm>
          <a:prstGeom prst="rect">
            <a:avLst/>
          </a:prstGeom>
          <a:ln>
            <a:noFill/>
          </a:ln>
        </p:spPr>
      </p:pic>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48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6" name="Group 1"/>
          <p:cNvGrpSpPr/>
          <p:nvPr/>
        </p:nvGrpSpPr>
        <p:grpSpPr>
          <a:xfrm>
            <a:off x="5724000" y="3776040"/>
            <a:ext cx="2077200" cy="1314000"/>
            <a:chOff x="5724000" y="3776040"/>
            <a:chExt cx="2077200" cy="1314000"/>
          </a:xfrm>
        </p:grpSpPr>
        <p:pic>
          <p:nvPicPr>
            <p:cNvPr id="497" name="Picture 5" descr=""/>
            <p:cNvPicPr/>
            <p:nvPr/>
          </p:nvPicPr>
          <p:blipFill>
            <a:blip r:embed="rId1"/>
            <a:stretch/>
          </p:blipFill>
          <p:spPr>
            <a:xfrm>
              <a:off x="5724000" y="3776040"/>
              <a:ext cx="2077200" cy="1314000"/>
            </a:xfrm>
            <a:prstGeom prst="rect">
              <a:avLst/>
            </a:prstGeom>
            <a:ln>
              <a:noFill/>
            </a:ln>
          </p:spPr>
        </p:pic>
        <p:pic>
          <p:nvPicPr>
            <p:cNvPr id="498" name="Picture 7" descr="C:\Users\Samuel\Google Drive\Dubna\Sans titre - 30 (2)-velo.png"/>
            <p:cNvPicPr/>
            <p:nvPr/>
          </p:nvPicPr>
          <p:blipFill>
            <a:blip r:embed="rId2"/>
            <a:stretch/>
          </p:blipFill>
          <p:spPr>
            <a:xfrm>
              <a:off x="6058080" y="3981600"/>
              <a:ext cx="1491480" cy="1045080"/>
            </a:xfrm>
            <a:prstGeom prst="rect">
              <a:avLst/>
            </a:prstGeom>
            <a:ln>
              <a:noFill/>
            </a:ln>
          </p:spPr>
        </p:pic>
      </p:grpSp>
      <p:grpSp>
        <p:nvGrpSpPr>
          <p:cNvPr id="499" name="Group 2"/>
          <p:cNvGrpSpPr/>
          <p:nvPr/>
        </p:nvGrpSpPr>
        <p:grpSpPr>
          <a:xfrm>
            <a:off x="971640" y="3840120"/>
            <a:ext cx="1653840" cy="1357920"/>
            <a:chOff x="971640" y="3840120"/>
            <a:chExt cx="1653840" cy="1357920"/>
          </a:xfrm>
        </p:grpSpPr>
        <p:pic>
          <p:nvPicPr>
            <p:cNvPr id="500" name="Picture 8" descr=""/>
            <p:cNvPicPr/>
            <p:nvPr/>
          </p:nvPicPr>
          <p:blipFill>
            <a:blip r:embed="rId3"/>
            <a:stretch/>
          </p:blipFill>
          <p:spPr>
            <a:xfrm>
              <a:off x="971640" y="3840120"/>
              <a:ext cx="1653840" cy="1357920"/>
            </a:xfrm>
            <a:prstGeom prst="rect">
              <a:avLst/>
            </a:prstGeom>
            <a:ln>
              <a:noFill/>
            </a:ln>
          </p:spPr>
        </p:pic>
        <p:pic>
          <p:nvPicPr>
            <p:cNvPr id="501" name="Picture 9" descr="C:\Users\Samuel\Google Drive\Dubna\Sans titre - 30 (2)-car.png"/>
            <p:cNvPicPr/>
            <p:nvPr/>
          </p:nvPicPr>
          <p:blipFill>
            <a:blip r:embed="rId4"/>
            <a:stretch/>
          </p:blipFill>
          <p:spPr>
            <a:xfrm>
              <a:off x="1165320" y="4035960"/>
              <a:ext cx="1360440" cy="1045080"/>
            </a:xfrm>
            <a:prstGeom prst="rect">
              <a:avLst/>
            </a:prstGeom>
            <a:ln>
              <a:noFill/>
            </a:ln>
          </p:spPr>
        </p:pic>
      </p:grpSp>
      <p:pic>
        <p:nvPicPr>
          <p:cNvPr id="502" name="Picture 12" descr=""/>
          <p:cNvPicPr/>
          <p:nvPr/>
        </p:nvPicPr>
        <p:blipFill>
          <a:blip r:embed="rId5"/>
          <a:stretch/>
        </p:blipFill>
        <p:spPr>
          <a:xfrm>
            <a:off x="1907640" y="605520"/>
            <a:ext cx="369720" cy="301320"/>
          </a:xfrm>
          <a:prstGeom prst="rect">
            <a:avLst/>
          </a:prstGeom>
          <a:ln>
            <a:noFill/>
          </a:ln>
        </p:spPr>
      </p:pic>
      <p:grpSp>
        <p:nvGrpSpPr>
          <p:cNvPr id="503" name="Group 3"/>
          <p:cNvGrpSpPr/>
          <p:nvPr/>
        </p:nvGrpSpPr>
        <p:grpSpPr>
          <a:xfrm>
            <a:off x="2915640" y="1124640"/>
            <a:ext cx="2557440" cy="1617840"/>
            <a:chOff x="2915640" y="1124640"/>
            <a:chExt cx="2557440" cy="1617840"/>
          </a:xfrm>
        </p:grpSpPr>
        <p:pic>
          <p:nvPicPr>
            <p:cNvPr id="504" name="Picture 16" descr=""/>
            <p:cNvPicPr/>
            <p:nvPr/>
          </p:nvPicPr>
          <p:blipFill>
            <a:blip r:embed="rId6"/>
            <a:stretch/>
          </p:blipFill>
          <p:spPr>
            <a:xfrm>
              <a:off x="2915640" y="1124640"/>
              <a:ext cx="2557440" cy="1617840"/>
            </a:xfrm>
            <a:prstGeom prst="rect">
              <a:avLst/>
            </a:prstGeom>
            <a:ln>
              <a:noFill/>
            </a:ln>
          </p:spPr>
        </p:pic>
        <p:sp>
          <p:nvSpPr>
            <p:cNvPr id="505" name="CustomShape 4"/>
            <p:cNvSpPr/>
            <p:nvPr/>
          </p:nvSpPr>
          <p:spPr>
            <a:xfrm>
              <a:off x="3154320" y="1700640"/>
              <a:ext cx="21974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grpSp>
        <p:nvGrpSpPr>
          <p:cNvPr id="506" name="Group 5"/>
          <p:cNvGrpSpPr/>
          <p:nvPr/>
        </p:nvGrpSpPr>
        <p:grpSpPr>
          <a:xfrm>
            <a:off x="1254600" y="2483640"/>
            <a:ext cx="2169000" cy="1647360"/>
            <a:chOff x="1254600" y="2483640"/>
            <a:chExt cx="2169000" cy="1647360"/>
          </a:xfrm>
        </p:grpSpPr>
        <p:pic>
          <p:nvPicPr>
            <p:cNvPr id="507" name="Picture 18" descr=""/>
            <p:cNvPicPr/>
            <p:nvPr/>
          </p:nvPicPr>
          <p:blipFill>
            <a:blip r:embed="rId7"/>
            <a:stretch/>
          </p:blipFill>
          <p:spPr>
            <a:xfrm rot="19125000">
              <a:off x="1680120" y="2974680"/>
              <a:ext cx="1740240" cy="664920"/>
            </a:xfrm>
            <a:prstGeom prst="rect">
              <a:avLst/>
            </a:prstGeom>
            <a:ln>
              <a:noFill/>
            </a:ln>
          </p:spPr>
        </p:pic>
        <p:sp>
          <p:nvSpPr>
            <p:cNvPr id="508" name="CustomShape 6"/>
            <p:cNvSpPr/>
            <p:nvPr/>
          </p:nvSpPr>
          <p:spPr>
            <a:xfrm>
              <a:off x="1254600" y="2757960"/>
              <a:ext cx="13042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I want TO TALK TO THE PRODUCT SERVICE !</a:t>
              </a:r>
              <a:endParaRPr b="0" lang="en-US" sz="1200" spc="-1" strike="noStrike">
                <a:latin typeface="Arial"/>
              </a:endParaRPr>
            </a:p>
          </p:txBody>
        </p:sp>
      </p:grpSp>
      <p:grpSp>
        <p:nvGrpSpPr>
          <p:cNvPr id="509" name="Group 7"/>
          <p:cNvGrpSpPr/>
          <p:nvPr/>
        </p:nvGrpSpPr>
        <p:grpSpPr>
          <a:xfrm>
            <a:off x="4992480" y="2482560"/>
            <a:ext cx="2055960" cy="1650240"/>
            <a:chOff x="4992480" y="2482560"/>
            <a:chExt cx="2055960" cy="1650240"/>
          </a:xfrm>
        </p:grpSpPr>
        <p:pic>
          <p:nvPicPr>
            <p:cNvPr id="510" name="Picture 19" descr=""/>
            <p:cNvPicPr/>
            <p:nvPr/>
          </p:nvPicPr>
          <p:blipFill>
            <a:blip r:embed="rId8"/>
            <a:stretch/>
          </p:blipFill>
          <p:spPr>
            <a:xfrm rot="3511800">
              <a:off x="4872960" y="3007800"/>
              <a:ext cx="1568160" cy="599040"/>
            </a:xfrm>
            <a:prstGeom prst="rect">
              <a:avLst/>
            </a:prstGeom>
            <a:ln>
              <a:noFill/>
            </a:ln>
          </p:spPr>
        </p:pic>
        <p:sp>
          <p:nvSpPr>
            <p:cNvPr id="511" name="CustomShape 8"/>
            <p:cNvSpPr/>
            <p:nvPr/>
          </p:nvSpPr>
          <p:spPr>
            <a:xfrm>
              <a:off x="5724000" y="2757600"/>
              <a:ext cx="132444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Here is the product service !</a:t>
              </a:r>
              <a:endParaRPr b="0" lang="en-US" sz="1200" spc="-1" strike="noStrike">
                <a:latin typeface="Arial"/>
              </a:endParaRPr>
            </a:p>
          </p:txBody>
        </p:sp>
      </p:grpSp>
      <p:pic>
        <p:nvPicPr>
          <p:cNvPr id="512" name="Picture 21" descr=""/>
          <p:cNvPicPr/>
          <p:nvPr/>
        </p:nvPicPr>
        <p:blipFill>
          <a:blip r:embed="rId9"/>
          <a:stretch/>
        </p:blipFill>
        <p:spPr>
          <a:xfrm>
            <a:off x="2850480" y="605520"/>
            <a:ext cx="369720" cy="301320"/>
          </a:xfrm>
          <a:prstGeom prst="rect">
            <a:avLst/>
          </a:prstGeom>
          <a:ln>
            <a:noFill/>
          </a:ln>
        </p:spPr>
      </p:pic>
      <p:sp>
        <p:nvSpPr>
          <p:cNvPr id="513" name="CustomShape 9"/>
          <p:cNvSpPr/>
          <p:nvPr/>
        </p:nvSpPr>
        <p:spPr>
          <a:xfrm>
            <a:off x="1666440" y="144000"/>
            <a:ext cx="2866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50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21" descr=""/>
          <p:cNvPicPr/>
          <p:nvPr/>
        </p:nvPicPr>
        <p:blipFill>
          <a:blip r:embed="rId1"/>
          <a:stretch/>
        </p:blipFill>
        <p:spPr>
          <a:xfrm>
            <a:off x="5949360" y="3573000"/>
            <a:ext cx="2077200" cy="1314000"/>
          </a:xfrm>
          <a:prstGeom prst="rect">
            <a:avLst/>
          </a:prstGeom>
          <a:ln>
            <a:noFill/>
          </a:ln>
        </p:spPr>
      </p:pic>
      <p:grpSp>
        <p:nvGrpSpPr>
          <p:cNvPr id="515" name="Group 1"/>
          <p:cNvGrpSpPr/>
          <p:nvPr/>
        </p:nvGrpSpPr>
        <p:grpSpPr>
          <a:xfrm>
            <a:off x="971640" y="3840120"/>
            <a:ext cx="1653840" cy="1357920"/>
            <a:chOff x="971640" y="3840120"/>
            <a:chExt cx="1653840" cy="1357920"/>
          </a:xfrm>
        </p:grpSpPr>
        <p:pic>
          <p:nvPicPr>
            <p:cNvPr id="516" name="Picture 8" descr=""/>
            <p:cNvPicPr/>
            <p:nvPr/>
          </p:nvPicPr>
          <p:blipFill>
            <a:blip r:embed="rId2"/>
            <a:stretch/>
          </p:blipFill>
          <p:spPr>
            <a:xfrm>
              <a:off x="971640" y="3840120"/>
              <a:ext cx="1653840" cy="1357920"/>
            </a:xfrm>
            <a:prstGeom prst="rect">
              <a:avLst/>
            </a:prstGeom>
            <a:ln>
              <a:noFill/>
            </a:ln>
          </p:spPr>
        </p:pic>
        <p:pic>
          <p:nvPicPr>
            <p:cNvPr id="517" name="Picture 9" descr="C:\Users\Samuel\Google Drive\Dubna\Sans titre - 30 (2)-car.png"/>
            <p:cNvPicPr/>
            <p:nvPr/>
          </p:nvPicPr>
          <p:blipFill>
            <a:blip r:embed="rId3"/>
            <a:stretch/>
          </p:blipFill>
          <p:spPr>
            <a:xfrm>
              <a:off x="1165320" y="4035960"/>
              <a:ext cx="1360440" cy="1045080"/>
            </a:xfrm>
            <a:prstGeom prst="rect">
              <a:avLst/>
            </a:prstGeom>
            <a:ln>
              <a:noFill/>
            </a:ln>
          </p:spPr>
        </p:pic>
      </p:grpSp>
      <p:sp>
        <p:nvSpPr>
          <p:cNvPr id="518" name="CustomShape 2"/>
          <p:cNvSpPr/>
          <p:nvPr/>
        </p:nvSpPr>
        <p:spPr>
          <a:xfrm>
            <a:off x="538200" y="144000"/>
            <a:ext cx="54388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 (load balancing)</a:t>
            </a:r>
            <a:endParaRPr b="0" lang="en-US" sz="2400" spc="-1" strike="noStrike">
              <a:latin typeface="Arial"/>
            </a:endParaRPr>
          </a:p>
        </p:txBody>
      </p:sp>
      <p:pic>
        <p:nvPicPr>
          <p:cNvPr id="519" name="Picture 12" descr=""/>
          <p:cNvPicPr/>
          <p:nvPr/>
        </p:nvPicPr>
        <p:blipFill>
          <a:blip r:embed="rId4"/>
          <a:stretch/>
        </p:blipFill>
        <p:spPr>
          <a:xfrm>
            <a:off x="1907640" y="605520"/>
            <a:ext cx="369720" cy="301320"/>
          </a:xfrm>
          <a:prstGeom prst="rect">
            <a:avLst/>
          </a:prstGeom>
          <a:ln>
            <a:noFill/>
          </a:ln>
        </p:spPr>
      </p:pic>
      <p:grpSp>
        <p:nvGrpSpPr>
          <p:cNvPr id="520" name="Group 3"/>
          <p:cNvGrpSpPr/>
          <p:nvPr/>
        </p:nvGrpSpPr>
        <p:grpSpPr>
          <a:xfrm>
            <a:off x="2915640" y="1124640"/>
            <a:ext cx="2557440" cy="1617840"/>
            <a:chOff x="2915640" y="1124640"/>
            <a:chExt cx="2557440" cy="1617840"/>
          </a:xfrm>
        </p:grpSpPr>
        <p:pic>
          <p:nvPicPr>
            <p:cNvPr id="521" name="Picture 16" descr=""/>
            <p:cNvPicPr/>
            <p:nvPr/>
          </p:nvPicPr>
          <p:blipFill>
            <a:blip r:embed="rId5"/>
            <a:stretch/>
          </p:blipFill>
          <p:spPr>
            <a:xfrm>
              <a:off x="2915640" y="1124640"/>
              <a:ext cx="2557440" cy="1617840"/>
            </a:xfrm>
            <a:prstGeom prst="rect">
              <a:avLst/>
            </a:prstGeom>
            <a:ln>
              <a:noFill/>
            </a:ln>
          </p:spPr>
        </p:pic>
        <p:sp>
          <p:nvSpPr>
            <p:cNvPr id="522" name="CustomShape 4"/>
            <p:cNvSpPr/>
            <p:nvPr/>
          </p:nvSpPr>
          <p:spPr>
            <a:xfrm>
              <a:off x="3154320" y="1700640"/>
              <a:ext cx="219744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pic>
        <p:nvPicPr>
          <p:cNvPr id="523" name="Picture 18" descr=""/>
          <p:cNvPicPr/>
          <p:nvPr/>
        </p:nvPicPr>
        <p:blipFill>
          <a:blip r:embed="rId6"/>
          <a:stretch/>
        </p:blipFill>
        <p:spPr>
          <a:xfrm rot="19125000">
            <a:off x="1680120" y="2974680"/>
            <a:ext cx="1740240" cy="664920"/>
          </a:xfrm>
          <a:prstGeom prst="rect">
            <a:avLst/>
          </a:prstGeom>
          <a:ln>
            <a:noFill/>
          </a:ln>
        </p:spPr>
      </p:pic>
      <p:pic>
        <p:nvPicPr>
          <p:cNvPr id="524" name="Picture 19" descr=""/>
          <p:cNvPicPr/>
          <p:nvPr/>
        </p:nvPicPr>
        <p:blipFill>
          <a:blip r:embed="rId7"/>
          <a:stretch/>
        </p:blipFill>
        <p:spPr>
          <a:xfrm rot="3511800">
            <a:off x="4667400" y="3018600"/>
            <a:ext cx="1568160" cy="599040"/>
          </a:xfrm>
          <a:prstGeom prst="rect">
            <a:avLst/>
          </a:prstGeom>
          <a:ln>
            <a:noFill/>
          </a:ln>
        </p:spPr>
      </p:pic>
      <p:sp>
        <p:nvSpPr>
          <p:cNvPr id="525" name="CustomShape 5"/>
          <p:cNvSpPr/>
          <p:nvPr/>
        </p:nvSpPr>
        <p:spPr>
          <a:xfrm>
            <a:off x="1254600" y="2757960"/>
            <a:ext cx="13042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I want TO TALK TO THE PRODUCT SERVICE !</a:t>
            </a:r>
            <a:endParaRPr b="0" lang="en-US" sz="1200" spc="-1" strike="noStrike">
              <a:latin typeface="Arial"/>
            </a:endParaRPr>
          </a:p>
        </p:txBody>
      </p:sp>
      <p:sp>
        <p:nvSpPr>
          <p:cNvPr id="526" name="CustomShape 6"/>
          <p:cNvSpPr/>
          <p:nvPr/>
        </p:nvSpPr>
        <p:spPr>
          <a:xfrm>
            <a:off x="5475240" y="2922840"/>
            <a:ext cx="154332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Here is one instance of product service !</a:t>
            </a:r>
            <a:endParaRPr b="0" lang="en-US" sz="1200" spc="-1" strike="noStrike">
              <a:latin typeface="Arial"/>
            </a:endParaRPr>
          </a:p>
        </p:txBody>
      </p:sp>
      <p:pic>
        <p:nvPicPr>
          <p:cNvPr id="527" name="Picture 23" descr=""/>
          <p:cNvPicPr/>
          <p:nvPr/>
        </p:nvPicPr>
        <p:blipFill>
          <a:blip r:embed="rId8"/>
          <a:stretch/>
        </p:blipFill>
        <p:spPr>
          <a:xfrm>
            <a:off x="5839560" y="3712680"/>
            <a:ext cx="2077200" cy="1314000"/>
          </a:xfrm>
          <a:prstGeom prst="rect">
            <a:avLst/>
          </a:prstGeom>
          <a:ln>
            <a:noFill/>
          </a:ln>
        </p:spPr>
      </p:pic>
      <p:pic>
        <p:nvPicPr>
          <p:cNvPr id="528" name="Picture 5" descr=""/>
          <p:cNvPicPr/>
          <p:nvPr/>
        </p:nvPicPr>
        <p:blipFill>
          <a:blip r:embed="rId9"/>
          <a:stretch/>
        </p:blipFill>
        <p:spPr>
          <a:xfrm>
            <a:off x="5724000" y="3841560"/>
            <a:ext cx="2077200" cy="1314000"/>
          </a:xfrm>
          <a:prstGeom prst="rect">
            <a:avLst/>
          </a:prstGeom>
          <a:ln>
            <a:noFill/>
          </a:ln>
        </p:spPr>
      </p:pic>
      <p:pic>
        <p:nvPicPr>
          <p:cNvPr id="529" name="Picture 7" descr="C:\Users\Samuel\Google Drive\Dubna\Sans titre - 30 (2)-velo.png"/>
          <p:cNvPicPr/>
          <p:nvPr/>
        </p:nvPicPr>
        <p:blipFill>
          <a:blip r:embed="rId10"/>
          <a:stretch/>
        </p:blipFill>
        <p:spPr>
          <a:xfrm>
            <a:off x="6396840" y="4133160"/>
            <a:ext cx="882720" cy="615600"/>
          </a:xfrm>
          <a:prstGeom prst="rect">
            <a:avLst/>
          </a:prstGeom>
          <a:ln>
            <a:noFill/>
          </a:ln>
        </p:spPr>
      </p:pic>
      <p:pic>
        <p:nvPicPr>
          <p:cNvPr id="530" name="Picture 24" descr=""/>
          <p:cNvPicPr/>
          <p:nvPr/>
        </p:nvPicPr>
        <p:blipFill>
          <a:blip r:embed="rId11"/>
          <a:stretch/>
        </p:blipFill>
        <p:spPr>
          <a:xfrm>
            <a:off x="2850480" y="605520"/>
            <a:ext cx="369720" cy="3013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2963880" y="144000"/>
            <a:ext cx="21121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Api Gateway</a:t>
            </a:r>
            <a:endParaRPr b="0" lang="en-US" sz="2400" spc="-1" strike="noStrike">
              <a:latin typeface="Arial"/>
            </a:endParaRPr>
          </a:p>
        </p:txBody>
      </p:sp>
      <p:pic>
        <p:nvPicPr>
          <p:cNvPr id="532" name="Picture 12" descr=""/>
          <p:cNvPicPr/>
          <p:nvPr/>
        </p:nvPicPr>
        <p:blipFill>
          <a:blip r:embed="rId1"/>
          <a:stretch/>
        </p:blipFill>
        <p:spPr>
          <a:xfrm>
            <a:off x="1907640" y="605520"/>
            <a:ext cx="369720" cy="301320"/>
          </a:xfrm>
          <a:prstGeom prst="rect">
            <a:avLst/>
          </a:prstGeom>
          <a:ln>
            <a:noFill/>
          </a:ln>
        </p:spPr>
      </p:pic>
      <p:pic>
        <p:nvPicPr>
          <p:cNvPr id="533" name="Picture 24" descr=""/>
          <p:cNvPicPr/>
          <p:nvPr/>
        </p:nvPicPr>
        <p:blipFill>
          <a:blip r:embed="rId2"/>
          <a:stretch/>
        </p:blipFill>
        <p:spPr>
          <a:xfrm>
            <a:off x="2850480" y="605520"/>
            <a:ext cx="369720" cy="301320"/>
          </a:xfrm>
          <a:prstGeom prst="rect">
            <a:avLst/>
          </a:prstGeom>
          <a:ln>
            <a:noFill/>
          </a:ln>
        </p:spPr>
      </p:pic>
      <p:pic>
        <p:nvPicPr>
          <p:cNvPr id="534" name="Picture 22" descr=""/>
          <p:cNvPicPr/>
          <p:nvPr/>
        </p:nvPicPr>
        <p:blipFill>
          <a:blip r:embed="rId3"/>
          <a:stretch/>
        </p:blipFill>
        <p:spPr>
          <a:xfrm>
            <a:off x="3792960" y="605520"/>
            <a:ext cx="369720" cy="301320"/>
          </a:xfrm>
          <a:prstGeom prst="rect">
            <a:avLst/>
          </a:prstGeom>
          <a:ln>
            <a:noFill/>
          </a:ln>
        </p:spPr>
      </p:pic>
      <p:grpSp>
        <p:nvGrpSpPr>
          <p:cNvPr id="535" name="Group 2"/>
          <p:cNvGrpSpPr/>
          <p:nvPr/>
        </p:nvGrpSpPr>
        <p:grpSpPr>
          <a:xfrm>
            <a:off x="3816000" y="2949840"/>
            <a:ext cx="1829520" cy="1238400"/>
            <a:chOff x="3816000" y="2949840"/>
            <a:chExt cx="1829520" cy="1238400"/>
          </a:xfrm>
        </p:grpSpPr>
        <p:pic>
          <p:nvPicPr>
            <p:cNvPr id="536" name="Picture 7" descr=""/>
            <p:cNvPicPr/>
            <p:nvPr/>
          </p:nvPicPr>
          <p:blipFill>
            <a:blip r:embed="rId4"/>
            <a:stretch/>
          </p:blipFill>
          <p:spPr>
            <a:xfrm>
              <a:off x="3816000" y="2949840"/>
              <a:ext cx="1829520" cy="1157040"/>
            </a:xfrm>
            <a:prstGeom prst="rect">
              <a:avLst/>
            </a:prstGeom>
            <a:ln>
              <a:noFill/>
            </a:ln>
          </p:spPr>
        </p:pic>
        <p:sp>
          <p:nvSpPr>
            <p:cNvPr id="537" name="CustomShape 3"/>
            <p:cNvSpPr/>
            <p:nvPr/>
          </p:nvSpPr>
          <p:spPr>
            <a:xfrm>
              <a:off x="4002120" y="3275640"/>
              <a:ext cx="154044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API Gateway</a:t>
              </a:r>
              <a:endParaRPr b="0" lang="en-US" sz="2000" spc="-1" strike="noStrike">
                <a:latin typeface="Arial"/>
              </a:endParaRPr>
            </a:p>
            <a:p>
              <a:pPr algn="ctr">
                <a:lnSpc>
                  <a:spcPct val="100000"/>
                </a:lnSpc>
              </a:pPr>
              <a:r>
                <a:rPr b="0" lang="en-US" sz="1400" spc="-1" strike="noStrike">
                  <a:solidFill>
                    <a:srgbClr val="000000"/>
                  </a:solidFill>
                  <a:latin typeface="Claire Hand"/>
                  <a:ea typeface="DejaVu Sans"/>
                </a:rPr>
                <a:t>e.G. (ZUUL)</a:t>
              </a:r>
              <a:endParaRPr b="0" lang="en-US" sz="1400" spc="-1" strike="noStrike">
                <a:latin typeface="Arial"/>
              </a:endParaRPr>
            </a:p>
          </p:txBody>
        </p:sp>
      </p:grpSp>
      <p:grpSp>
        <p:nvGrpSpPr>
          <p:cNvPr id="538" name="Group 4"/>
          <p:cNvGrpSpPr/>
          <p:nvPr/>
        </p:nvGrpSpPr>
        <p:grpSpPr>
          <a:xfrm>
            <a:off x="4012560" y="4996440"/>
            <a:ext cx="1520280" cy="961200"/>
            <a:chOff x="4012560" y="4996440"/>
            <a:chExt cx="1520280" cy="961200"/>
          </a:xfrm>
        </p:grpSpPr>
        <p:pic>
          <p:nvPicPr>
            <p:cNvPr id="539" name="Picture 10" descr=""/>
            <p:cNvPicPr/>
            <p:nvPr/>
          </p:nvPicPr>
          <p:blipFill>
            <a:blip r:embed="rId5"/>
            <a:stretch/>
          </p:blipFill>
          <p:spPr>
            <a:xfrm>
              <a:off x="4012560" y="4996440"/>
              <a:ext cx="1520280" cy="961200"/>
            </a:xfrm>
            <a:prstGeom prst="rect">
              <a:avLst/>
            </a:prstGeom>
            <a:ln>
              <a:noFill/>
            </a:ln>
          </p:spPr>
        </p:pic>
        <p:pic>
          <p:nvPicPr>
            <p:cNvPr id="540" name="Picture 7" descr="C:\Users\Samuel\Google Drive\Dubna\Sans titre - 30 (2)-velo.png"/>
            <p:cNvPicPr/>
            <p:nvPr/>
          </p:nvPicPr>
          <p:blipFill>
            <a:blip r:embed="rId6"/>
            <a:stretch/>
          </p:blipFill>
          <p:spPr>
            <a:xfrm>
              <a:off x="4257000" y="5146920"/>
              <a:ext cx="1091160" cy="764640"/>
            </a:xfrm>
            <a:prstGeom prst="rect">
              <a:avLst/>
            </a:prstGeom>
            <a:ln>
              <a:noFill/>
            </a:ln>
          </p:spPr>
        </p:pic>
      </p:grpSp>
      <p:grpSp>
        <p:nvGrpSpPr>
          <p:cNvPr id="541" name="Group 5"/>
          <p:cNvGrpSpPr/>
          <p:nvPr/>
        </p:nvGrpSpPr>
        <p:grpSpPr>
          <a:xfrm>
            <a:off x="2006280" y="4898160"/>
            <a:ext cx="1294200" cy="1140120"/>
            <a:chOff x="2006280" y="4898160"/>
            <a:chExt cx="1294200" cy="1140120"/>
          </a:xfrm>
        </p:grpSpPr>
        <p:pic>
          <p:nvPicPr>
            <p:cNvPr id="542" name="Picture 15" descr=""/>
            <p:cNvPicPr/>
            <p:nvPr/>
          </p:nvPicPr>
          <p:blipFill>
            <a:blip r:embed="rId7"/>
            <a:stretch/>
          </p:blipFill>
          <p:spPr>
            <a:xfrm>
              <a:off x="2006280" y="4898160"/>
              <a:ext cx="1294200" cy="1140120"/>
            </a:xfrm>
            <a:prstGeom prst="rect">
              <a:avLst/>
            </a:prstGeom>
            <a:ln>
              <a:noFill/>
            </a:ln>
          </p:spPr>
        </p:pic>
        <p:pic>
          <p:nvPicPr>
            <p:cNvPr id="543" name="Picture 16" descr="C:\Users\Samuel\Google Drive\Dubna\Sans titre - 30 (2)-car.png"/>
            <p:cNvPicPr/>
            <p:nvPr/>
          </p:nvPicPr>
          <p:blipFill>
            <a:blip r:embed="rId8"/>
            <a:stretch/>
          </p:blipFill>
          <p:spPr>
            <a:xfrm>
              <a:off x="2157840" y="5062680"/>
              <a:ext cx="1064520" cy="877680"/>
            </a:xfrm>
            <a:prstGeom prst="rect">
              <a:avLst/>
            </a:prstGeom>
            <a:ln>
              <a:noFill/>
            </a:ln>
          </p:spPr>
        </p:pic>
      </p:grpSp>
      <p:grpSp>
        <p:nvGrpSpPr>
          <p:cNvPr id="544" name="Group 6"/>
          <p:cNvGrpSpPr/>
          <p:nvPr/>
        </p:nvGrpSpPr>
        <p:grpSpPr>
          <a:xfrm>
            <a:off x="5894640" y="4996440"/>
            <a:ext cx="1222200" cy="1003320"/>
            <a:chOff x="5894640" y="4996440"/>
            <a:chExt cx="1222200" cy="1003320"/>
          </a:xfrm>
        </p:grpSpPr>
        <p:pic>
          <p:nvPicPr>
            <p:cNvPr id="545" name="Picture 10" descr="C:\Users\Samuel\Google Drive\Dubna\Sans titre - 30 (2)-customer.png"/>
            <p:cNvPicPr/>
            <p:nvPr/>
          </p:nvPicPr>
          <p:blipFill>
            <a:blip r:embed="rId9"/>
            <a:stretch/>
          </p:blipFill>
          <p:spPr>
            <a:xfrm>
              <a:off x="5964840" y="5119560"/>
              <a:ext cx="1150200" cy="794520"/>
            </a:xfrm>
            <a:prstGeom prst="rect">
              <a:avLst/>
            </a:prstGeom>
            <a:ln>
              <a:noFill/>
            </a:ln>
          </p:spPr>
        </p:pic>
        <p:pic>
          <p:nvPicPr>
            <p:cNvPr id="546" name="Picture 18" descr=""/>
            <p:cNvPicPr/>
            <p:nvPr/>
          </p:nvPicPr>
          <p:blipFill>
            <a:blip r:embed="rId10"/>
            <a:stretch/>
          </p:blipFill>
          <p:spPr>
            <a:xfrm>
              <a:off x="5894640" y="4996440"/>
              <a:ext cx="1222200" cy="1003320"/>
            </a:xfrm>
            <a:prstGeom prst="rect">
              <a:avLst/>
            </a:prstGeom>
            <a:ln>
              <a:noFill/>
            </a:ln>
          </p:spPr>
        </p:pic>
      </p:grpSp>
      <p:grpSp>
        <p:nvGrpSpPr>
          <p:cNvPr id="547" name="Group 7"/>
          <p:cNvGrpSpPr/>
          <p:nvPr/>
        </p:nvGrpSpPr>
        <p:grpSpPr>
          <a:xfrm>
            <a:off x="2887200" y="1186920"/>
            <a:ext cx="1836360" cy="1414080"/>
            <a:chOff x="2887200" y="1186920"/>
            <a:chExt cx="1836360" cy="1414080"/>
          </a:xfrm>
        </p:grpSpPr>
        <p:pic>
          <p:nvPicPr>
            <p:cNvPr id="548" name="Picture 27" descr=""/>
            <p:cNvPicPr/>
            <p:nvPr/>
          </p:nvPicPr>
          <p:blipFill>
            <a:blip r:embed="rId11"/>
            <a:stretch/>
          </p:blipFill>
          <p:spPr>
            <a:xfrm>
              <a:off x="2887200" y="1186920"/>
              <a:ext cx="1836360" cy="1161360"/>
            </a:xfrm>
            <a:prstGeom prst="rect">
              <a:avLst/>
            </a:prstGeom>
            <a:ln>
              <a:noFill/>
            </a:ln>
          </p:spPr>
        </p:pic>
        <p:sp>
          <p:nvSpPr>
            <p:cNvPr id="549" name="CustomShape 8"/>
            <p:cNvSpPr/>
            <p:nvPr/>
          </p:nvSpPr>
          <p:spPr>
            <a:xfrm>
              <a:off x="3131280" y="1475280"/>
              <a:ext cx="1418040" cy="1125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Browser UI</a:t>
              </a:r>
              <a:endParaRPr b="0" lang="en-US" sz="2000" spc="-1" strike="noStrike">
                <a:latin typeface="Arial"/>
              </a:endParaRPr>
            </a:p>
            <a:p>
              <a:pPr algn="ctr">
                <a:lnSpc>
                  <a:spcPct val="100000"/>
                </a:lnSpc>
              </a:pPr>
              <a:r>
                <a:rPr b="0" lang="en-US" sz="1400" spc="-1" strike="noStrike">
                  <a:solidFill>
                    <a:srgbClr val="000000"/>
                  </a:solidFill>
                  <a:latin typeface="Claire Hand"/>
                  <a:ea typeface="DejaVu Sans"/>
                </a:rPr>
                <a:t>e.g. angular 2</a:t>
              </a:r>
              <a:endParaRPr b="0" lang="en-US" sz="1400" spc="-1" strike="noStrike">
                <a:latin typeface="Arial"/>
              </a:endParaRPr>
            </a:p>
          </p:txBody>
        </p:sp>
      </p:grpSp>
      <p:pic>
        <p:nvPicPr>
          <p:cNvPr id="550" name="Picture 3" descr=""/>
          <p:cNvPicPr/>
          <p:nvPr/>
        </p:nvPicPr>
        <p:blipFill>
          <a:blip r:embed="rId12"/>
          <a:stretch/>
        </p:blipFill>
        <p:spPr>
          <a:xfrm flipH="1" rot="2895600">
            <a:off x="5382000" y="4499280"/>
            <a:ext cx="942840" cy="84240"/>
          </a:xfrm>
          <a:prstGeom prst="rect">
            <a:avLst/>
          </a:prstGeom>
          <a:ln>
            <a:noFill/>
          </a:ln>
        </p:spPr>
      </p:pic>
      <p:pic>
        <p:nvPicPr>
          <p:cNvPr id="551" name="Picture 29" descr=""/>
          <p:cNvPicPr/>
          <p:nvPr/>
        </p:nvPicPr>
        <p:blipFill>
          <a:blip r:embed="rId13"/>
          <a:stretch/>
        </p:blipFill>
        <p:spPr>
          <a:xfrm flipH="1" rot="8103600">
            <a:off x="3157560" y="4457880"/>
            <a:ext cx="942840" cy="84240"/>
          </a:xfrm>
          <a:prstGeom prst="rect">
            <a:avLst/>
          </a:prstGeom>
          <a:ln>
            <a:noFill/>
          </a:ln>
        </p:spPr>
      </p:pic>
      <p:pic>
        <p:nvPicPr>
          <p:cNvPr id="552" name="Picture 30" descr=""/>
          <p:cNvPicPr/>
          <p:nvPr/>
        </p:nvPicPr>
        <p:blipFill>
          <a:blip r:embed="rId14"/>
          <a:stretch/>
        </p:blipFill>
        <p:spPr>
          <a:xfrm flipH="1" rot="5400000">
            <a:off x="4314960" y="4587120"/>
            <a:ext cx="942840" cy="84240"/>
          </a:xfrm>
          <a:prstGeom prst="rect">
            <a:avLst/>
          </a:prstGeom>
          <a:ln>
            <a:noFill/>
          </a:ln>
        </p:spPr>
      </p:pic>
      <p:pic>
        <p:nvPicPr>
          <p:cNvPr id="553" name="Picture 31" descr=""/>
          <p:cNvPicPr/>
          <p:nvPr/>
        </p:nvPicPr>
        <p:blipFill>
          <a:blip r:embed="rId15"/>
          <a:stretch/>
        </p:blipFill>
        <p:spPr>
          <a:xfrm rot="13963800">
            <a:off x="3976920" y="2696040"/>
            <a:ext cx="769320" cy="68400"/>
          </a:xfrm>
          <a:prstGeom prst="rect">
            <a:avLst/>
          </a:prstGeom>
          <a:ln>
            <a:noFill/>
          </a:ln>
        </p:spPr>
      </p:pic>
      <p:pic>
        <p:nvPicPr>
          <p:cNvPr id="554" name="Picture 32" descr=""/>
          <p:cNvPicPr/>
          <p:nvPr/>
        </p:nvPicPr>
        <p:blipFill>
          <a:blip r:embed="rId16"/>
          <a:stretch/>
        </p:blipFill>
        <p:spPr>
          <a:xfrm>
            <a:off x="5045760" y="1148040"/>
            <a:ext cx="1836360" cy="1161360"/>
          </a:xfrm>
          <a:prstGeom prst="rect">
            <a:avLst/>
          </a:prstGeom>
          <a:ln>
            <a:noFill/>
          </a:ln>
        </p:spPr>
      </p:pic>
      <p:sp>
        <p:nvSpPr>
          <p:cNvPr id="555" name="CustomShape 9"/>
          <p:cNvSpPr/>
          <p:nvPr/>
        </p:nvSpPr>
        <p:spPr>
          <a:xfrm>
            <a:off x="5284080" y="1582920"/>
            <a:ext cx="141804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Mobile app</a:t>
            </a:r>
            <a:endParaRPr b="0" lang="en-US" sz="2000" spc="-1" strike="noStrike">
              <a:latin typeface="Arial"/>
            </a:endParaRPr>
          </a:p>
        </p:txBody>
      </p:sp>
      <p:pic>
        <p:nvPicPr>
          <p:cNvPr id="556" name="Picture 34" descr=""/>
          <p:cNvPicPr/>
          <p:nvPr/>
        </p:nvPicPr>
        <p:blipFill>
          <a:blip r:embed="rId17"/>
          <a:stretch/>
        </p:blipFill>
        <p:spPr>
          <a:xfrm rot="19035000">
            <a:off x="5028480" y="2710800"/>
            <a:ext cx="769320" cy="684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3320640" y="2637000"/>
            <a:ext cx="3107160" cy="820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800" spc="-1" strike="noStrike">
                <a:solidFill>
                  <a:srgbClr val="000000"/>
                </a:solidFill>
                <a:latin typeface="Claire Hand"/>
                <a:ea typeface="DejaVu Sans"/>
              </a:rPr>
              <a:t>THANKS !</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 descr=""/>
          <p:cNvPicPr/>
          <p:nvPr/>
        </p:nvPicPr>
        <p:blipFill>
          <a:blip r:embed="rId1"/>
          <a:stretch/>
        </p:blipFill>
        <p:spPr>
          <a:xfrm>
            <a:off x="197640" y="18720"/>
            <a:ext cx="8816400" cy="68572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tretch/>
        </p:blipFill>
        <p:spPr>
          <a:xfrm>
            <a:off x="91800" y="2926080"/>
            <a:ext cx="9143280" cy="1227960"/>
          </a:xfrm>
          <a:prstGeom prst="rect">
            <a:avLst/>
          </a:prstGeom>
          <a:ln>
            <a:noFill/>
          </a:ln>
        </p:spPr>
      </p:pic>
      <p:sp>
        <p:nvSpPr>
          <p:cNvPr id="95" name="CustomShape 1"/>
          <p:cNvSpPr/>
          <p:nvPr/>
        </p:nvSpPr>
        <p:spPr>
          <a:xfrm>
            <a:off x="548640" y="1258920"/>
            <a:ext cx="23079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Running java version</a:t>
            </a:r>
            <a:endParaRPr b="0" lang="en-US" sz="1800" spc="-1" strike="noStrike">
              <a:latin typeface="Arial"/>
            </a:endParaRPr>
          </a:p>
        </p:txBody>
      </p:sp>
      <p:sp>
        <p:nvSpPr>
          <p:cNvPr id="96" name="CustomShape 2"/>
          <p:cNvSpPr/>
          <p:nvPr/>
        </p:nvSpPr>
        <p:spPr>
          <a:xfrm>
            <a:off x="548640" y="548640"/>
            <a:ext cx="2612520" cy="73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latin typeface="Arial"/>
              </a:rPr>
              <a:t> </a:t>
            </a:r>
            <a:r>
              <a:rPr b="1" lang="en-US" sz="1600" spc="-1" strike="noStrike">
                <a:latin typeface="Arial"/>
              </a:rPr>
              <a:t>Property Overrides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640080" y="457200"/>
            <a:ext cx="2554920" cy="73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latin typeface="Arial"/>
              </a:rPr>
              <a:t>Managing Dependencies</a:t>
            </a:r>
            <a:endParaRPr b="0" lang="en-US" sz="1600" spc="-1" strike="noStrike">
              <a:latin typeface="Arial"/>
            </a:endParaRPr>
          </a:p>
          <a:p>
            <a:pPr>
              <a:lnSpc>
                <a:spcPct val="100000"/>
              </a:lnSpc>
            </a:pPr>
            <a:endParaRPr b="0" lang="en-US" sz="1600" spc="-1" strike="noStrike">
              <a:latin typeface="Arial"/>
            </a:endParaRPr>
          </a:p>
        </p:txBody>
      </p:sp>
      <p:pic>
        <p:nvPicPr>
          <p:cNvPr id="98" name="" descr=""/>
          <p:cNvPicPr/>
          <p:nvPr/>
        </p:nvPicPr>
        <p:blipFill>
          <a:blip r:embed="rId1"/>
          <a:stretch/>
        </p:blipFill>
        <p:spPr>
          <a:xfrm>
            <a:off x="274320" y="3620520"/>
            <a:ext cx="7489080" cy="2962800"/>
          </a:xfrm>
          <a:prstGeom prst="rect">
            <a:avLst/>
          </a:prstGeom>
          <a:ln>
            <a:noFill/>
          </a:ln>
        </p:spPr>
      </p:pic>
      <p:sp>
        <p:nvSpPr>
          <p:cNvPr id="99" name="CustomShape 2"/>
          <p:cNvSpPr/>
          <p:nvPr/>
        </p:nvSpPr>
        <p:spPr>
          <a:xfrm>
            <a:off x="274320" y="914400"/>
            <a:ext cx="8686440" cy="2137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Once, we've declared the starter parent in our project, we can pull any dependency from the parent by just declaring it in our dependencies tag.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Also, we don't need to define versions of the dependencies, Maven will download jar files based on the version defined for starter parent in the parent tag.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For example, if we're building a web project, we can add spring-boot-starter-web directly, and we don't need to specify the version: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4531</TotalTime>
  <Application>LibreOffice/6.4.6.2$Linux_X86_64 LibreOffice_project/40$Build-2</Application>
  <Words>535</Words>
  <Paragraphs>252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2016-09-17T19:34:21Z</dcterms:created>
  <dc:creator>Samuel Masué</dc:creator>
  <dc:description/>
  <dc:language>en-US</dc:language>
  <cp:lastModifiedBy/>
  <dcterms:modified xsi:type="dcterms:W3CDTF">2021-08-29T23:12:20Z</dcterms:modified>
  <cp:revision>155</cp:revision>
  <dc:subject/>
  <dc:title>Introduction to microservices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39</vt:i4>
  </property>
</Properties>
</file>